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theme/theme5.xml" ContentType="application/vnd.openxmlformats-officedocument.theme+xml"/>
  <Override PartName="/ppt/slideLayouts/slideLayout23.xml" ContentType="application/vnd.openxmlformats-officedocument.presentationml.slideLayout+xml"/>
  <Override PartName="/ppt/theme/theme6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13" r:id="rId1"/>
    <p:sldMasterId id="2147483816" r:id="rId2"/>
    <p:sldMasterId id="2147483830" r:id="rId3"/>
    <p:sldMasterId id="2147484078" r:id="rId4"/>
    <p:sldMasterId id="2147484086" r:id="rId5"/>
    <p:sldMasterId id="2147484088" r:id="rId6"/>
    <p:sldMasterId id="2147484090" r:id="rId7"/>
  </p:sldMasterIdLst>
  <p:notesMasterIdLst>
    <p:notesMasterId r:id="rId15"/>
  </p:notesMasterIdLst>
  <p:handoutMasterIdLst>
    <p:handoutMasterId r:id="rId16"/>
  </p:handoutMasterIdLst>
  <p:sldIdLst>
    <p:sldId id="275" r:id="rId8"/>
    <p:sldId id="5553" r:id="rId9"/>
    <p:sldId id="5554" r:id="rId10"/>
    <p:sldId id="5441" r:id="rId11"/>
    <p:sldId id="5511" r:id="rId12"/>
    <p:sldId id="5443" r:id="rId13"/>
    <p:sldId id="5513" r:id="rId14"/>
  </p:sldIdLst>
  <p:sldSz cx="15119350" cy="10691813"/>
  <p:notesSz cx="6797675" cy="9928225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Golos UI" panose="020B0604020202020204" charset="-52"/>
      <p:regular r:id="rId23"/>
      <p:bold r:id="rId24"/>
    </p:embeddedFont>
    <p:embeddedFont>
      <p:font typeface="Golos UI Medium" panose="020B0604020202020204" pitchFamily="34" charset="-52"/>
      <p:regular r:id="rId25"/>
    </p:embeddedFont>
    <p:embeddedFont>
      <p:font typeface="Golos UI Medium" panose="020B0604020202020204" pitchFamily="34" charset="-52"/>
      <p:regular r:id="rId25"/>
    </p:embeddedFont>
    <p:embeddedFont>
      <p:font typeface="Golos UI VF Medium" panose="020B0604020202020204" charset="0"/>
      <p:regular r:id="rId26"/>
      <p:bold r:id="rId27"/>
    </p:embeddedFont>
    <p:embeddedFont>
      <p:font typeface="Helvetica" panose="020B0604020202020204" pitchFamily="34" charset="0"/>
      <p:regular r:id="rId28"/>
      <p:bold r:id="rId29"/>
      <p:italic r:id="rId30"/>
      <p:boldItalic r:id="rId31"/>
    </p:embeddedFont>
    <p:embeddedFont>
      <p:font typeface="Helvetica Light" panose="020B0604020202020204" charset="0"/>
      <p:regular r:id="rId32"/>
    </p:embeddedFont>
    <p:embeddedFont>
      <p:font typeface="Trebuchet MS" panose="020B0603020202020204" pitchFamily="34" charset="0"/>
      <p:regular r:id="rId33"/>
      <p:bold r:id="rId34"/>
      <p:italic r:id="rId35"/>
      <p:boldItalic r:id="rId36"/>
    </p:embeddedFont>
    <p:embeddedFont>
      <p:font typeface="Trebuchet MS Обычный" panose="020B0604020202020204" charset="0"/>
      <p:regular r:id="rId37"/>
      <p:bold r:id="rId38"/>
      <p:italic r:id="rId39"/>
      <p:boldItalic r:id="rId40"/>
    </p:embeddedFont>
  </p:embeddedFontLst>
  <p:defaultTextStyle>
    <a:defPPr>
      <a:defRPr lang="en-US"/>
    </a:defPPr>
    <a:lvl1pPr marL="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1pPr>
    <a:lvl2pPr marL="52674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2pPr>
    <a:lvl3pPr marL="105348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3pPr>
    <a:lvl4pPr marL="158022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4pPr>
    <a:lvl5pPr marL="210696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5pPr>
    <a:lvl6pPr marL="263370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6pPr>
    <a:lvl7pPr marL="316044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7pPr>
    <a:lvl8pPr marL="368718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8pPr>
    <a:lvl9pPr marL="421392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212E1F16-0F23-438B-879A-5AD1691973CA}">
          <p14:sldIdLst>
            <p14:sldId id="275"/>
            <p14:sldId id="5553"/>
            <p14:sldId id="5554"/>
          </p14:sldIdLst>
        </p14:section>
        <p14:section name="МКД" id="{9286C15C-2147-46D2-8502-16F77031ED6C}">
          <p14:sldIdLst>
            <p14:sldId id="5441"/>
            <p14:sldId id="5511"/>
          </p14:sldIdLst>
        </p14:section>
        <p14:section name="Городские тер" id="{4236AB21-0CD5-4292-B789-D8D6B8E9639A}">
          <p14:sldIdLst>
            <p14:sldId id="5443"/>
            <p14:sldId id="5513"/>
          </p14:sldIdLst>
        </p14:section>
      </p14:sectionLst>
    </p:ext>
    <p:ext uri="{EFAFB233-063F-42B5-8137-9DF3F51BA10A}">
      <p15:sldGuideLst xmlns:p15="http://schemas.microsoft.com/office/powerpoint/2012/main">
        <p15:guide id="2" pos="6826" userDrawn="1">
          <p15:clr>
            <a:srgbClr val="A4A3A4"/>
          </p15:clr>
        </p15:guide>
        <p15:guide id="4" pos="3174" userDrawn="1">
          <p15:clr>
            <a:srgbClr val="A4A3A4"/>
          </p15:clr>
        </p15:guide>
        <p15:guide id="12" orient="horz" pos="2392" userDrawn="1">
          <p15:clr>
            <a:srgbClr val="A4A3A4"/>
          </p15:clr>
        </p15:guide>
        <p15:guide id="18" pos="4875" userDrawn="1">
          <p15:clr>
            <a:srgbClr val="A4A3A4"/>
          </p15:clr>
        </p15:guide>
        <p15:guide id="19" pos="4966" userDrawn="1">
          <p15:clr>
            <a:srgbClr val="A4A3A4"/>
          </p15:clr>
        </p15:guide>
        <p15:guide id="20" orient="horz" pos="4638" userDrawn="1">
          <p15:clr>
            <a:srgbClr val="A4A3A4"/>
          </p15:clr>
        </p15:guide>
        <p15:guide id="21" orient="horz" pos="3821" userDrawn="1">
          <p15:clr>
            <a:srgbClr val="5ACBF0"/>
          </p15:clr>
        </p15:guide>
        <p15:guide id="23" orient="horz" pos="6248" userDrawn="1">
          <p15:clr>
            <a:srgbClr val="A4A3A4"/>
          </p15:clr>
        </p15:guide>
        <p15:guide id="24" pos="8187" userDrawn="1">
          <p15:clr>
            <a:srgbClr val="A4A3A4"/>
          </p15:clr>
        </p15:guide>
        <p15:guide id="26" pos="4807" userDrawn="1">
          <p15:clr>
            <a:srgbClr val="A4A3A4"/>
          </p15:clr>
        </p15:guide>
        <p15:guide id="27" orient="horz" pos="6543" userDrawn="1">
          <p15:clr>
            <a:srgbClr val="A4A3A4"/>
          </p15:clr>
        </p15:guide>
        <p15:guide id="28" orient="horz" pos="6565" userDrawn="1">
          <p15:clr>
            <a:srgbClr val="5ACBF0"/>
          </p15:clr>
        </p15:guide>
        <p15:guide id="30" pos="4195" userDrawn="1">
          <p15:clr>
            <a:srgbClr val="5ACBF0"/>
          </p15:clr>
        </p15:guide>
        <p15:guide id="33" pos="9230" userDrawn="1">
          <p15:clr>
            <a:srgbClr val="A4A3A4"/>
          </p15:clr>
        </p15:guide>
        <p15:guide id="34" pos="4535" userDrawn="1">
          <p15:clr>
            <a:srgbClr val="A4A3A4"/>
          </p15:clr>
        </p15:guide>
        <p15:guide id="35" orient="horz" pos="6611" userDrawn="1">
          <p15:clr>
            <a:srgbClr val="A4A3A4"/>
          </p15:clr>
        </p15:guide>
        <p15:guide id="38" orient="horz" pos="4320" userDrawn="1">
          <p15:clr>
            <a:srgbClr val="A4A3A4"/>
          </p15:clr>
        </p15:guide>
        <p15:guide id="39" pos="7098" userDrawn="1">
          <p15:clr>
            <a:srgbClr val="A4A3A4"/>
          </p15:clr>
        </p15:guide>
        <p15:guide id="40" pos="8550" userDrawn="1">
          <p15:clr>
            <a:srgbClr val="A4A3A4"/>
          </p15:clr>
        </p15:guide>
        <p15:guide id="43" pos="5488" userDrawn="1">
          <p15:clr>
            <a:srgbClr val="5ACBF0"/>
          </p15:clr>
        </p15:guide>
        <p15:guide id="45" orient="horz" pos="759" userDrawn="1">
          <p15:clr>
            <a:srgbClr val="5ACBF0"/>
          </p15:clr>
        </p15:guide>
        <p15:guide id="46" pos="1451" userDrawn="1">
          <p15:clr>
            <a:srgbClr val="A4A3A4"/>
          </p15:clr>
        </p15:guide>
        <p15:guide id="47" pos="1836" userDrawn="1">
          <p15:clr>
            <a:srgbClr val="A4A3A4"/>
          </p15:clr>
        </p15:guide>
        <p15:guide id="48" pos="7960" userDrawn="1">
          <p15:clr>
            <a:srgbClr val="A4A3A4"/>
          </p15:clr>
        </p15:guide>
        <p15:guide id="49" pos="7529" userDrawn="1">
          <p15:clr>
            <a:srgbClr val="A4A3A4"/>
          </p15:clr>
        </p15:guide>
        <p15:guide id="50" orient="horz" pos="5998" userDrawn="1">
          <p15:clr>
            <a:srgbClr val="A4A3A4"/>
          </p15:clr>
        </p15:guide>
        <p15:guide id="51" orient="horz" pos="6089" userDrawn="1">
          <p15:clr>
            <a:srgbClr val="A4A3A4"/>
          </p15:clr>
        </p15:guide>
        <p15:guide id="52" orient="horz" pos="6202" userDrawn="1">
          <p15:clr>
            <a:srgbClr val="A4A3A4"/>
          </p15:clr>
        </p15:guide>
        <p15:guide id="53" pos="90" userDrawn="1">
          <p15:clr>
            <a:srgbClr val="A4A3A4"/>
          </p15:clr>
        </p15:guide>
        <p15:guide id="54" pos="3288" userDrawn="1">
          <p15:clr>
            <a:srgbClr val="A4A3A4"/>
          </p15:clr>
        </p15:guide>
        <p15:guide id="55" pos="6055" userDrawn="1">
          <p15:clr>
            <a:srgbClr val="A4A3A4"/>
          </p15:clr>
        </p15:guide>
        <p15:guide id="56" pos="6236" userDrawn="1">
          <p15:clr>
            <a:srgbClr val="A4A3A4"/>
          </p15:clr>
        </p15:guide>
        <p15:guide id="57" orient="horz" pos="3367" userDrawn="1">
          <p15:clr>
            <a:srgbClr val="A4A3A4"/>
          </p15:clr>
        </p15:guide>
        <p15:guide id="58" pos="317" userDrawn="1">
          <p15:clr>
            <a:srgbClr val="A4A3A4"/>
          </p15:clr>
        </p15:guide>
        <p15:guide id="59" orient="horz" pos="918" userDrawn="1">
          <p15:clr>
            <a:srgbClr val="A4A3A4"/>
          </p15:clr>
        </p15:guide>
        <p15:guide id="60" orient="horz" pos="1077" userDrawn="1">
          <p15:clr>
            <a:srgbClr val="A4A3A4"/>
          </p15:clr>
        </p15:guide>
        <p15:guide id="61" orient="horz" pos="3776" userDrawn="1">
          <p15:clr>
            <a:srgbClr val="F26B43"/>
          </p15:clr>
        </p15:guide>
        <p15:guide id="62" pos="3106" userDrawn="1">
          <p15:clr>
            <a:srgbClr val="F26B43"/>
          </p15:clr>
        </p15:guide>
        <p15:guide id="63" pos="5715" userDrawn="1">
          <p15:clr>
            <a:srgbClr val="F26B43"/>
          </p15:clr>
        </p15:guide>
        <p15:guide id="64" orient="horz" pos="6384" userDrawn="1">
          <p15:clr>
            <a:srgbClr val="F26B43"/>
          </p15:clr>
        </p15:guide>
        <p15:guide id="65" pos="793" userDrawn="1">
          <p15:clr>
            <a:srgbClr val="A4A3A4"/>
          </p15:clr>
        </p15:guide>
        <p15:guide id="66" orient="horz" pos="14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Миронов Дмитрий Сергеевич" initials="МДС" lastIdx="1" clrIdx="0"/>
  <p:cmAuthor id="2" name="Таболова Марина Петровна" initials="ТМП" lastIdx="2" clrIdx="1">
    <p:extLst>
      <p:ext uri="{19B8F6BF-5375-455C-9EA6-DF929625EA0E}">
        <p15:presenceInfo xmlns:p15="http://schemas.microsoft.com/office/powerpoint/2012/main" userId="S-1-5-21-3458641908-3572135408-2471819006-283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CD780"/>
    <a:srgbClr val="CBDC81"/>
    <a:srgbClr val="FDC57D"/>
    <a:srgbClr val="FB8F73"/>
    <a:srgbClr val="85C77C"/>
    <a:srgbClr val="A9B1BE"/>
    <a:srgbClr val="B3D57F"/>
    <a:srgbClr val="FFE483"/>
    <a:srgbClr val="FCA677"/>
    <a:srgbClr val="F869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0" autoAdjust="0"/>
    <p:restoredTop sz="95417" autoAdjust="0"/>
  </p:normalViewPr>
  <p:slideViewPr>
    <p:cSldViewPr snapToGrid="0" snapToObjects="1">
      <p:cViewPr varScale="1">
        <p:scale>
          <a:sx n="60" d="100"/>
          <a:sy n="60" d="100"/>
        </p:scale>
        <p:origin x="822" y="42"/>
      </p:cViewPr>
      <p:guideLst>
        <p:guide pos="6826"/>
        <p:guide pos="3174"/>
        <p:guide orient="horz" pos="2392"/>
        <p:guide pos="4875"/>
        <p:guide pos="4966"/>
        <p:guide orient="horz" pos="4638"/>
        <p:guide orient="horz" pos="3821"/>
        <p:guide orient="horz" pos="6248"/>
        <p:guide pos="8187"/>
        <p:guide pos="4807"/>
        <p:guide orient="horz" pos="6543"/>
        <p:guide orient="horz" pos="6565"/>
        <p:guide pos="4195"/>
        <p:guide pos="9230"/>
        <p:guide pos="4535"/>
        <p:guide orient="horz" pos="6611"/>
        <p:guide orient="horz" pos="4320"/>
        <p:guide pos="7098"/>
        <p:guide pos="8550"/>
        <p:guide pos="5488"/>
        <p:guide orient="horz" pos="759"/>
        <p:guide pos="1451"/>
        <p:guide pos="1836"/>
        <p:guide pos="7960"/>
        <p:guide pos="7529"/>
        <p:guide orient="horz" pos="5998"/>
        <p:guide orient="horz" pos="6089"/>
        <p:guide orient="horz" pos="6202"/>
        <p:guide pos="90"/>
        <p:guide pos="3288"/>
        <p:guide pos="6055"/>
        <p:guide pos="6236"/>
        <p:guide orient="horz" pos="3367"/>
        <p:guide pos="317"/>
        <p:guide orient="horz" pos="918"/>
        <p:guide orient="horz" pos="1077"/>
        <p:guide orient="horz" pos="3776"/>
        <p:guide pos="3106"/>
        <p:guide pos="5715"/>
        <p:guide orient="horz" pos="6384"/>
        <p:guide pos="793"/>
        <p:guide orient="horz" pos="1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00" d="100"/>
        <a:sy n="3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22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3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Relationship Id="rId8" Type="http://schemas.openxmlformats.org/officeDocument/2006/relationships/slide" Target="slides/slid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0" Type="http://schemas.openxmlformats.org/officeDocument/2006/relationships/font" Target="fonts/font4.fntdata"/><Relationship Id="rId41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\\SRV01\Profiles$\ChudakovAI\Desktop\Power%20Query_&#1087;&#1086;_&#1040;&#1054;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spc="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r>
              <a:rPr lang="ru-RU" sz="2200" dirty="0">
                <a:effectLst/>
              </a:rPr>
              <a:t>Общее</a:t>
            </a:r>
            <a:r>
              <a:rPr lang="ru-RU" sz="2200" baseline="0" dirty="0">
                <a:effectLst/>
              </a:rPr>
              <a:t> количество </a:t>
            </a:r>
          </a:p>
          <a:p>
            <a:pPr>
              <a:defRPr sz="2200">
                <a:solidFill>
                  <a:schemeClr val="tx1"/>
                </a:solidFill>
                <a:latin typeface="Golos UI" panose="020B0604020202020204" charset="-52"/>
                <a:cs typeface="Golos UI" panose="020B0604020202020204" charset="-52"/>
              </a:defRPr>
            </a:pPr>
            <a:r>
              <a:rPr lang="ru-RU" sz="2200" baseline="0" dirty="0">
                <a:effectLst/>
              </a:rPr>
              <a:t>обращений</a:t>
            </a:r>
          </a:p>
          <a:p>
            <a:pPr>
              <a:defRPr sz="2200">
                <a:solidFill>
                  <a:schemeClr val="tx1"/>
                </a:solidFill>
                <a:latin typeface="Golos UI" panose="020B0604020202020204" charset="-52"/>
                <a:cs typeface="Golos UI" panose="020B0604020202020204" charset="-52"/>
              </a:defRPr>
            </a:pPr>
            <a:r>
              <a:rPr lang="ru-RU" sz="2800" b="1" u="sng" dirty="0">
                <a:effectLst/>
              </a:rPr>
              <a:t>4 842 816</a:t>
            </a:r>
          </a:p>
        </c:rich>
      </c:tx>
      <c:layout>
        <c:manualLayout>
          <c:xMode val="edge"/>
          <c:yMode val="edge"/>
          <c:x val="0.41776531398505889"/>
          <c:y val="0.360356791148366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spc="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3738984754565256"/>
          <c:y val="4.1266215510034378E-2"/>
          <c:w val="0.71982312638966006"/>
          <c:h val="0.84236013348282435"/>
        </c:manualLayout>
      </c:layout>
      <c:doughnutChart>
        <c:varyColors val="1"/>
        <c:ser>
          <c:idx val="0"/>
          <c:order val="0"/>
          <c:spPr>
            <a:ln>
              <a:noFill/>
            </a:ln>
          </c:spPr>
          <c:explosion val="1"/>
          <c:dPt>
            <c:idx val="0"/>
            <c:bubble3D val="0"/>
            <c:spPr>
              <a:solidFill>
                <a:srgbClr val="F8CBA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211-4C3E-9E3C-456714ACCBF9}"/>
              </c:ext>
            </c:extLst>
          </c:dPt>
          <c:dPt>
            <c:idx val="1"/>
            <c:bubble3D val="0"/>
            <c:spPr>
              <a:solidFill>
                <a:srgbClr val="B0BAC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211-4C3E-9E3C-456714ACCBF9}"/>
              </c:ext>
            </c:extLst>
          </c:dPt>
          <c:dPt>
            <c:idx val="2"/>
            <c:bubble3D val="0"/>
            <c:spPr>
              <a:solidFill>
                <a:srgbClr val="58B6C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211-4C3E-9E3C-456714ACCBF9}"/>
              </c:ext>
            </c:extLst>
          </c:dPt>
          <c:dPt>
            <c:idx val="3"/>
            <c:bubble3D val="0"/>
            <c:spPr>
              <a:solidFill>
                <a:srgbClr val="A5A5A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211-4C3E-9E3C-456714ACCBF9}"/>
              </c:ext>
            </c:extLst>
          </c:dPt>
          <c:dPt>
            <c:idx val="4"/>
            <c:bubble3D val="0"/>
            <c:spPr>
              <a:solidFill>
                <a:srgbClr val="75BDA7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C211-4C3E-9E3C-456714ACCBF9}"/>
              </c:ext>
            </c:extLst>
          </c:dPt>
          <c:dPt>
            <c:idx val="5"/>
            <c:bubble3D val="0"/>
            <c:spPr>
              <a:pattFill prst="dkUpDiag">
                <a:fgClr>
                  <a:srgbClr val="C8ECE9"/>
                </a:fgClr>
                <a:bgClr>
                  <a:schemeClr val="bg1"/>
                </a:bgClr>
              </a:patt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C211-4C3E-9E3C-456714ACCBF9}"/>
              </c:ext>
            </c:extLst>
          </c:dPt>
          <c:dPt>
            <c:idx val="6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211-4C3E-9E3C-456714ACCBF9}"/>
              </c:ext>
            </c:extLst>
          </c:dPt>
          <c:dLbls>
            <c:dLbl>
              <c:idx val="0"/>
              <c:layout>
                <c:manualLayout>
                  <c:x val="-0.11944422213917923"/>
                  <c:y val="-9.3326403990226098E-2"/>
                </c:manualLayout>
              </c:layout>
              <c:tx>
                <c:rich>
                  <a:bodyPr/>
                  <a:lstStyle/>
                  <a:p>
                    <a:fld id="{1C2023A1-4734-4B98-841F-D7AA074F756E}" type="VALUE">
                      <a:rPr lang="en-US" smtClean="0"/>
                      <a:pPr/>
                      <a:t>[ЗНАЧЕНИЕ]</a:t>
                    </a:fld>
                    <a:endParaRPr lang="en-US" baseline="0" dirty="0"/>
                  </a:p>
                  <a:p>
                    <a:fld id="{EA4624A7-B1B5-4D00-A437-DDAE25FC4AC6}" type="PERCENTAGE">
                      <a:rPr lang="en-US" baseline="0" smtClean="0"/>
                      <a:pPr/>
                      <a:t>[ПРОЦЕНТ]</a:t>
                    </a:fld>
                    <a:endParaRPr lang="ru-RU"/>
                  </a:p>
                </c:rich>
              </c:tx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211-4C3E-9E3C-456714ACCBF9}"/>
                </c:ext>
              </c:extLst>
            </c:dLbl>
            <c:dLbl>
              <c:idx val="1"/>
              <c:layout>
                <c:manualLayout>
                  <c:x val="0.12001316194148545"/>
                  <c:y val="5.8838147462247123E-2"/>
                </c:manualLayout>
              </c:layout>
              <c:tx>
                <c:rich>
                  <a:bodyPr/>
                  <a:lstStyle/>
                  <a:p>
                    <a:fld id="{BEB77103-7E13-48A2-BFCC-DB5128B3CDFB}" type="VALUE">
                      <a:rPr lang="en-US" u="none" smtClean="0"/>
                      <a:pPr/>
                      <a:t>[ЗНАЧЕНИЕ]</a:t>
                    </a:fld>
                    <a:endParaRPr lang="en-US" u="none" baseline="0" dirty="0"/>
                  </a:p>
                  <a:p>
                    <a:r>
                      <a:rPr lang="en-US" baseline="0" dirty="0"/>
                      <a:t> </a:t>
                    </a:r>
                    <a:fld id="{2496868D-ECDC-4456-91A8-974E25D63CF6}" type="PERCENTAGE">
                      <a:rPr lang="en-US" baseline="0"/>
                      <a:pPr/>
                      <a:t>[ПРОЦЕНТ]</a:t>
                    </a:fld>
                    <a:endParaRPr lang="en-US" baseline="0" dirty="0"/>
                  </a:p>
                </c:rich>
              </c:tx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211-4C3E-9E3C-456714ACCBF9}"/>
                </c:ext>
              </c:extLst>
            </c:dLbl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olos UI Medium" panose="020B0604020202020204" charset="-52"/>
                    <a:ea typeface="+mn-ea"/>
                    <a:cs typeface="Golos UI Medium" panose="020B0604020202020204" charset="-52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rgbClr val="000000"/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Лист3!$K$76:$L$76</c:f>
              <c:strCache>
                <c:ptCount val="2"/>
                <c:pt idx="0">
                  <c:v>Содержание общедомового имущества</c:v>
                </c:pt>
                <c:pt idx="1">
                  <c:v>Содержание городских территорий</c:v>
                </c:pt>
              </c:strCache>
            </c:strRef>
          </c:cat>
          <c:val>
            <c:numRef>
              <c:f>Лист3!$K$77:$L$77</c:f>
              <c:numCache>
                <c:formatCode>#,##0</c:formatCode>
                <c:ptCount val="2"/>
                <c:pt idx="0">
                  <c:v>3887503</c:v>
                </c:pt>
                <c:pt idx="1">
                  <c:v>955313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211-4C3E-9E3C-456714ACCBF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125"/>
        <c:holeSize val="65"/>
      </c:doughnutChart>
      <c:spPr>
        <a:noFill/>
        <a:ln>
          <a:noFill/>
        </a:ln>
        <a:effectLst/>
      </c:spPr>
    </c:plotArea>
    <c:legend>
      <c:legendPos val="tr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</a:defRPr>
            </a:pPr>
            <a:endParaRPr lang="ru-RU"/>
          </a:p>
        </c:txPr>
      </c:legendEntry>
      <c:layout>
        <c:manualLayout>
          <c:xMode val="edge"/>
          <c:yMode val="edge"/>
          <c:x val="3.1124750733331787E-2"/>
          <c:y val="3.0413206196412426E-2"/>
          <c:w val="0.29492187164130734"/>
          <c:h val="0.138214346933219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</a:defRPr>
          </a:pPr>
          <a:endParaRPr lang="ru-RU"/>
        </a:p>
      </c:txPr>
    </c:legend>
    <c:plotVisOnly val="1"/>
    <c:dispBlanksAs val="gap"/>
    <c:showDLblsOverMax val="0"/>
    <c:extLst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ru-RU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8226153577672171"/>
          <c:y val="0.17185087650083508"/>
          <c:w val="0.45502320760331982"/>
          <c:h val="0.68064120014202856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rgbClr val="7C9BA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2D0-4E19-AEEE-1C45C8BAE9AD}"/>
              </c:ext>
            </c:extLst>
          </c:dPt>
          <c:dPt>
            <c:idx val="1"/>
            <c:bubble3D val="0"/>
            <c:spPr>
              <a:solidFill>
                <a:srgbClr val="C89EC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2D0-4E19-AEEE-1C45C8BAE9AD}"/>
              </c:ext>
            </c:extLst>
          </c:dPt>
          <c:dPt>
            <c:idx val="2"/>
            <c:bubble3D val="0"/>
            <c:spPr>
              <a:solidFill>
                <a:srgbClr val="8C95C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2D0-4E19-AEEE-1C45C8BAE9AD}"/>
              </c:ext>
            </c:extLst>
          </c:dPt>
          <c:dPt>
            <c:idx val="3"/>
            <c:bubble3D val="0"/>
            <c:spPr>
              <a:solidFill>
                <a:srgbClr val="FDD69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2D0-4E19-AEEE-1C45C8BAE9AD}"/>
              </c:ext>
            </c:extLst>
          </c:dPt>
          <c:dPt>
            <c:idx val="4"/>
            <c:bubble3D val="0"/>
            <c:spPr>
              <a:solidFill>
                <a:srgbClr val="8CCDE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2D0-4E19-AEEE-1C45C8BAE9AD}"/>
              </c:ext>
            </c:extLst>
          </c:dPt>
          <c:dPt>
            <c:idx val="5"/>
            <c:bubble3D val="0"/>
            <c:spPr>
              <a:solidFill>
                <a:srgbClr val="A9B1B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2D0-4E19-AEEE-1C45C8BAE9A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Golos UI Medium" panose="020B0604020202020204" charset="-52"/>
                    <a:ea typeface="+mn-ea"/>
                    <a:cs typeface="Golos UI Medium" panose="020B0604020202020204" charset="-52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4"/>
                <c:pt idx="0">
                  <c:v>Неисправность лампы осветительного прибора</c:v>
                </c:pt>
                <c:pt idx="1">
                  <c:v>Повреждения на сетях при проведении работ (ремонт, замена)</c:v>
                </c:pt>
                <c:pt idx="2">
                  <c:v>Неисправность осветительного прибора (плафона)</c:v>
                </c:pt>
                <c:pt idx="3">
                  <c:v>Неисправность после залития (протечки)</c:v>
                </c:pt>
              </c:strCache>
            </c:strRef>
          </c:cat>
          <c:val>
            <c:numRef>
              <c:f>Лист1!$B$2:$B$5</c:f>
              <c:numCache>
                <c:formatCode>0%</c:formatCode>
                <c:ptCount val="4"/>
                <c:pt idx="0">
                  <c:v>0.64</c:v>
                </c:pt>
                <c:pt idx="1">
                  <c:v>0.23</c:v>
                </c:pt>
                <c:pt idx="2">
                  <c:v>0.09</c:v>
                </c:pt>
                <c:pt idx="3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D0-4E19-AEEE-1C45C8BAE9A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4.5242847930525319E-2"/>
          <c:y val="0.25349794847516471"/>
          <c:w val="0.41748858743990153"/>
          <c:h val="0.607252666324745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1945857012014805E-3"/>
          <c:y val="0.30444955902683368"/>
          <c:w val="0.9780204928617342"/>
          <c:h val="0.5057301216407503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Столбец2</c:v>
                </c:pt>
              </c:strCache>
            </c:strRef>
          </c:tx>
          <c:spPr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DCB-42EB-AA7F-DB6DEB2AEC49}"/>
              </c:ext>
            </c:extLst>
          </c:dPt>
          <c:dPt>
            <c:idx val="1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DCB-42EB-AA7F-DB6DEB2AEC49}"/>
              </c:ext>
            </c:extLst>
          </c:dPt>
          <c:dPt>
            <c:idx val="2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DCB-42EB-AA7F-DB6DEB2AEC49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DCB-42EB-AA7F-DB6DEB2AEC49}"/>
              </c:ext>
            </c:extLst>
          </c:dPt>
          <c:dPt>
            <c:idx val="4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4DCB-42EB-AA7F-DB6DEB2AEC49}"/>
              </c:ext>
            </c:extLst>
          </c:dPt>
          <c:dPt>
            <c:idx val="5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4DCB-42EB-AA7F-DB6DEB2AEC49}"/>
              </c:ext>
            </c:extLst>
          </c:dPt>
          <c:dPt>
            <c:idx val="6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4DCB-42EB-AA7F-DB6DEB2AEC49}"/>
              </c:ext>
            </c:extLst>
          </c:dPt>
          <c:dPt>
            <c:idx val="7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4DCB-42EB-AA7F-DB6DEB2AEC49}"/>
              </c:ext>
            </c:extLst>
          </c:dPt>
          <c:dPt>
            <c:idx val="8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4DCB-42EB-AA7F-DB6DEB2AEC49}"/>
              </c:ext>
            </c:extLst>
          </c:dPt>
          <c:dPt>
            <c:idx val="9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4DCB-42EB-AA7F-DB6DEB2AEC49}"/>
              </c:ext>
            </c:extLst>
          </c:dPt>
          <c:dPt>
            <c:idx val="1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4DCB-42EB-AA7F-DB6DEB2AEC49}"/>
              </c:ext>
            </c:extLst>
          </c:dPt>
          <c:dLbls>
            <c:dLbl>
              <c:idx val="0"/>
              <c:layout>
                <c:manualLayout>
                  <c:x val="0"/>
                  <c:y val="-0.102353704478945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DCB-42EB-AA7F-DB6DEB2AEC49}"/>
                </c:ext>
              </c:extLst>
            </c:dLbl>
            <c:dLbl>
              <c:idx val="1"/>
              <c:layout>
                <c:manualLayout>
                  <c:x val="-5.0130825694207331E-4"/>
                  <c:y val="-0.19448200832418655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DCB-42EB-AA7F-DB6DEB2AEC49}"/>
                </c:ext>
              </c:extLst>
            </c:dLbl>
            <c:dLbl>
              <c:idx val="2"/>
              <c:layout>
                <c:manualLayout>
                  <c:x val="-1.0502524599124784E-4"/>
                  <c:y val="-0.24616958918759635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DCB-42EB-AA7F-DB6DEB2AEC49}"/>
                </c:ext>
              </c:extLst>
            </c:dLbl>
            <c:dLbl>
              <c:idx val="3"/>
              <c:layout>
                <c:manualLayout>
                  <c:x val="1.6901572897945498E-3"/>
                  <c:y val="-0.2089410819054974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DCB-42EB-AA7F-DB6DEB2AEC49}"/>
                </c:ext>
              </c:extLst>
            </c:dLbl>
            <c:dLbl>
              <c:idx val="4"/>
              <c:layout>
                <c:manualLayout>
                  <c:x val="-1.0142074562411889E-4"/>
                  <c:y val="-0.1428550697150186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DCB-42EB-AA7F-DB6DEB2AEC49}"/>
                </c:ext>
              </c:extLst>
            </c:dLbl>
            <c:dLbl>
              <c:idx val="5"/>
              <c:layout>
                <c:manualLayout>
                  <c:x val="1.5922703680597073E-3"/>
                  <c:y val="-9.7255560059200968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4DCB-42EB-AA7F-DB6DEB2AEC49}"/>
                </c:ext>
              </c:extLst>
            </c:dLbl>
            <c:dLbl>
              <c:idx val="6"/>
              <c:layout>
                <c:manualLayout>
                  <c:x val="-8.9405744400355676E-4"/>
                  <c:y val="-0.1782447233322214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4DCB-42EB-AA7F-DB6DEB2AEC49}"/>
                </c:ext>
              </c:extLst>
            </c:dLbl>
            <c:dLbl>
              <c:idx val="7"/>
              <c:layout>
                <c:manualLayout>
                  <c:x val="1.6805452888155393E-3"/>
                  <c:y val="-0.1712276321281860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4DCB-42EB-AA7F-DB6DEB2AEC49}"/>
                </c:ext>
              </c:extLst>
            </c:dLbl>
            <c:dLbl>
              <c:idx val="8"/>
              <c:layout>
                <c:manualLayout>
                  <c:x val="7.9256602190165104E-4"/>
                  <c:y val="-0.1338481391922835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DCB-42EB-AA7F-DB6DEB2AEC49}"/>
                </c:ext>
              </c:extLst>
            </c:dLbl>
            <c:dLbl>
              <c:idx val="9"/>
              <c:layout>
                <c:manualLayout>
                  <c:x val="0"/>
                  <c:y val="-4.6801183453181586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DCB-42EB-AA7F-DB6DEB2AEC49}"/>
                </c:ext>
              </c:extLst>
            </c:dLbl>
            <c:dLbl>
              <c:idx val="10"/>
              <c:layout>
                <c:manualLayout>
                  <c:x val="2.2929374856156533E-3"/>
                  <c:y val="-4.4670642824483978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DCB-42EB-AA7F-DB6DEB2AEC4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Лист1!$A$2:$A$12</c:f>
              <c:strCache>
                <c:ptCount val="11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</c:strCache>
            </c:strRef>
          </c:cat>
          <c:val>
            <c:numRef>
              <c:f>Лист1!$B$2:$B$12</c:f>
              <c:numCache>
                <c:formatCode>#,##0</c:formatCode>
                <c:ptCount val="11"/>
                <c:pt idx="0">
                  <c:v>29614</c:v>
                </c:pt>
                <c:pt idx="1">
                  <c:v>70847</c:v>
                </c:pt>
                <c:pt idx="2">
                  <c:v>99318</c:v>
                </c:pt>
                <c:pt idx="3">
                  <c:v>76834</c:v>
                </c:pt>
                <c:pt idx="4">
                  <c:v>50731</c:v>
                </c:pt>
                <c:pt idx="5">
                  <c:v>30047</c:v>
                </c:pt>
                <c:pt idx="6">
                  <c:v>66643</c:v>
                </c:pt>
                <c:pt idx="7">
                  <c:v>64334</c:v>
                </c:pt>
                <c:pt idx="8">
                  <c:v>42967</c:v>
                </c:pt>
                <c:pt idx="9">
                  <c:v>2981</c:v>
                </c:pt>
                <c:pt idx="10" formatCode="General">
                  <c:v>713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4DCB-42EB-AA7F-DB6DEB2AEC4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100"/>
        <c:axId val="-470610992"/>
        <c:axId val="-470618608"/>
      </c:barChart>
      <c:catAx>
        <c:axId val="-470610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-470618608"/>
        <c:crosses val="autoZero"/>
        <c:auto val="1"/>
        <c:lblAlgn val="ctr"/>
        <c:lblOffset val="100"/>
        <c:noMultiLvlLbl val="0"/>
      </c:catAx>
      <c:valAx>
        <c:axId val="-470618608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-470610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Golos UI Medium" panose="020B0604020202020204" pitchFamily="34" charset="-52"/>
          <a:cs typeface="Golos UI Medium" panose="020B0604020202020204" pitchFamily="34" charset="-52"/>
        </a:defRPr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8226153577672171"/>
          <c:y val="0.17185087650083508"/>
          <c:w val="0.45502320760331982"/>
          <c:h val="0.68064120014202856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rgbClr val="7C9BA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2D0-4E19-AEEE-1C45C8BAE9AD}"/>
              </c:ext>
            </c:extLst>
          </c:dPt>
          <c:dPt>
            <c:idx val="1"/>
            <c:bubble3D val="0"/>
            <c:spPr>
              <a:solidFill>
                <a:srgbClr val="C89EC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2D0-4E19-AEEE-1C45C8BAE9AD}"/>
              </c:ext>
            </c:extLst>
          </c:dPt>
          <c:dPt>
            <c:idx val="2"/>
            <c:bubble3D val="0"/>
            <c:spPr>
              <a:solidFill>
                <a:srgbClr val="8C95C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2D0-4E19-AEEE-1C45C8BAE9AD}"/>
              </c:ext>
            </c:extLst>
          </c:dPt>
          <c:dPt>
            <c:idx val="3"/>
            <c:bubble3D val="0"/>
            <c:spPr>
              <a:solidFill>
                <a:srgbClr val="A9B1B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2D0-4E19-AEEE-1C45C8BAE9AD}"/>
              </c:ext>
            </c:extLst>
          </c:dPt>
          <c:dPt>
            <c:idx val="4"/>
            <c:bubble3D val="0"/>
            <c:spPr>
              <a:solidFill>
                <a:srgbClr val="8CCDE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2D0-4E19-AEEE-1C45C8BAE9AD}"/>
              </c:ext>
            </c:extLst>
          </c:dPt>
          <c:dPt>
            <c:idx val="5"/>
            <c:bubble3D val="0"/>
            <c:spPr>
              <a:solidFill>
                <a:srgbClr val="A9B1B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2D0-4E19-AEEE-1C45C8BAE9A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Golos UI Medium" panose="020B0604020202020204" charset="-52"/>
                    <a:ea typeface="+mn-ea"/>
                    <a:cs typeface="Golos UI Medium" panose="020B0604020202020204" charset="-52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4"/>
                <c:pt idx="0">
                  <c:v>Выпадение сверхнормfghfghативных осадков</c:v>
                </c:pt>
                <c:pt idx="1">
                  <c:v>Невозможность проезда специализированной техники</c:v>
                </c:pt>
                <c:pt idx="2">
                  <c:v>Некачественное содержание </c:v>
                </c:pt>
                <c:pt idx="3">
                  <c:v>Обращение не содержит объективной проблемы</c:v>
                </c:pt>
              </c:strCache>
            </c:strRef>
          </c:cat>
          <c:val>
            <c:numRef>
              <c:f>Лист1!$B$2:$B$5</c:f>
              <c:numCache>
                <c:formatCode>0%</c:formatCode>
                <c:ptCount val="4"/>
                <c:pt idx="0">
                  <c:v>0.41</c:v>
                </c:pt>
                <c:pt idx="1">
                  <c:v>0.26</c:v>
                </c:pt>
                <c:pt idx="2">
                  <c:v>0.13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D0-4E19-AEEE-1C45C8BAE9A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6.059516436099855E-2"/>
          <c:y val="0.25558563801107304"/>
          <c:w val="0.41748858743990153"/>
          <c:h val="0.4611143988111677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1945857012014805E-3"/>
          <c:y val="0.30444955902683368"/>
          <c:w val="0.9780204928617342"/>
          <c:h val="0.5057301216407503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Столбец2</c:v>
                </c:pt>
              </c:strCache>
            </c:strRef>
          </c:tx>
          <c:spPr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DCB-42EB-AA7F-DB6DEB2AEC49}"/>
              </c:ext>
            </c:extLst>
          </c:dPt>
          <c:dPt>
            <c:idx val="1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solidFill>
                  <a:srgbClr val="CD0029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DCB-42EB-AA7F-DB6DEB2AEC49}"/>
              </c:ext>
            </c:extLst>
          </c:dPt>
          <c:dPt>
            <c:idx val="2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DCB-42EB-AA7F-DB6DEB2AEC49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solidFill>
                  <a:srgbClr val="CD0029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DCB-42EB-AA7F-DB6DEB2AEC49}"/>
              </c:ext>
            </c:extLst>
          </c:dPt>
          <c:dPt>
            <c:idx val="4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4DCB-42EB-AA7F-DB6DEB2AEC49}"/>
              </c:ext>
            </c:extLst>
          </c:dPt>
          <c:dPt>
            <c:idx val="5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4DCB-42EB-AA7F-DB6DEB2AEC49}"/>
              </c:ext>
            </c:extLst>
          </c:dPt>
          <c:dPt>
            <c:idx val="6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solidFill>
                  <a:srgbClr val="CD0029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DCB-42EB-AA7F-DB6DEB2AEC49}"/>
              </c:ext>
            </c:extLst>
          </c:dPt>
          <c:dPt>
            <c:idx val="7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4DCB-42EB-AA7F-DB6DEB2AEC49}"/>
              </c:ext>
            </c:extLst>
          </c:dPt>
          <c:dPt>
            <c:idx val="8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4DCB-42EB-AA7F-DB6DEB2AEC49}"/>
              </c:ext>
            </c:extLst>
          </c:dPt>
          <c:dPt>
            <c:idx val="9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4DCB-42EB-AA7F-DB6DEB2AEC49}"/>
              </c:ext>
            </c:extLst>
          </c:dPt>
          <c:dPt>
            <c:idx val="1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4DCB-42EB-AA7F-DB6DEB2AEC49}"/>
              </c:ext>
            </c:extLst>
          </c:dPt>
          <c:dLbls>
            <c:dLbl>
              <c:idx val="0"/>
              <c:layout>
                <c:manualLayout>
                  <c:x val="-8.9759126789289883E-4"/>
                  <c:y val="-0.1305110056348866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DCB-42EB-AA7F-DB6DEB2AEC49}"/>
                </c:ext>
              </c:extLst>
            </c:dLbl>
            <c:dLbl>
              <c:idx val="1"/>
              <c:layout>
                <c:manualLayout>
                  <c:x val="3.9628301095082552E-4"/>
                  <c:y val="-0.2396218083246911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DCB-42EB-AA7F-DB6DEB2AEC49}"/>
                </c:ext>
              </c:extLst>
            </c:dLbl>
            <c:dLbl>
              <c:idx val="2"/>
              <c:layout>
                <c:manualLayout>
                  <c:x val="2.5877485576874487E-3"/>
                  <c:y val="-0.2217899232487046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DCB-42EB-AA7F-DB6DEB2AEC49}"/>
                </c:ext>
              </c:extLst>
            </c:dLbl>
            <c:dLbl>
              <c:idx val="3"/>
              <c:layout>
                <c:manualLayout>
                  <c:x val="1.6901572897945498E-3"/>
                  <c:y val="-0.266067576728527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DCB-42EB-AA7F-DB6DEB2AEC49}"/>
                </c:ext>
              </c:extLst>
            </c:dLbl>
            <c:dLbl>
              <c:idx val="4"/>
              <c:layout>
                <c:manualLayout>
                  <c:x val="-9.9901201351708358E-4"/>
                  <c:y val="-0.21708795458068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DCB-42EB-AA7F-DB6DEB2AEC49}"/>
                </c:ext>
              </c:extLst>
            </c:dLbl>
            <c:dLbl>
              <c:idx val="5"/>
              <c:layout>
                <c:manualLayout>
                  <c:x val="1.5922703680597073E-3"/>
                  <c:y val="-0.1935904133155452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4DCB-42EB-AA7F-DB6DEB2AEC49}"/>
                </c:ext>
              </c:extLst>
            </c:dLbl>
            <c:dLbl>
              <c:idx val="6"/>
              <c:layout>
                <c:manualLayout>
                  <c:x val="-8.9405744400355676E-4"/>
                  <c:y val="-0.2852244590664818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4DCB-42EB-AA7F-DB6DEB2AEC49}"/>
                </c:ext>
              </c:extLst>
            </c:dLbl>
            <c:dLbl>
              <c:idx val="7"/>
              <c:layout>
                <c:manualLayout>
                  <c:x val="-1.0122285148631573E-3"/>
                  <c:y val="-0.2295720053345501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4DCB-42EB-AA7F-DB6DEB2AEC49}"/>
                </c:ext>
              </c:extLst>
            </c:dLbl>
            <c:dLbl>
              <c:idx val="8"/>
              <c:layout>
                <c:manualLayout>
                  <c:x val="-1.0026165138841466E-3"/>
                  <c:y val="-0.1159298772345700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DCB-42EB-AA7F-DB6DEB2AEC49}"/>
                </c:ext>
              </c:extLst>
            </c:dLbl>
            <c:dLbl>
              <c:idx val="9"/>
              <c:layout>
                <c:manualLayout>
                  <c:x val="-2.6927738036786964E-3"/>
                  <c:y val="-4.4241428802641508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DCB-42EB-AA7F-DB6DEB2AEC49}"/>
                </c:ext>
              </c:extLst>
            </c:dLbl>
            <c:dLbl>
              <c:idx val="10"/>
              <c:layout>
                <c:manualLayout>
                  <c:x val="-3.0925906385189956E-3"/>
                  <c:y val="-4.4670741984188779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DCB-42EB-AA7F-DB6DEB2AEC49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Лист1!$A$2:$A$12</c:f>
              <c:strCache>
                <c:ptCount val="11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</c:strCache>
            </c:strRef>
          </c:cat>
          <c:val>
            <c:numRef>
              <c:f>Лист1!$B$2:$B$12</c:f>
              <c:numCache>
                <c:formatCode>#,##0</c:formatCode>
                <c:ptCount val="11"/>
                <c:pt idx="0">
                  <c:v>29368</c:v>
                </c:pt>
                <c:pt idx="1">
                  <c:v>61970</c:v>
                </c:pt>
                <c:pt idx="2">
                  <c:v>55157</c:v>
                </c:pt>
                <c:pt idx="3">
                  <c:v>70245</c:v>
                </c:pt>
                <c:pt idx="4">
                  <c:v>56748</c:v>
                </c:pt>
                <c:pt idx="5">
                  <c:v>48035</c:v>
                </c:pt>
                <c:pt idx="6">
                  <c:v>73978</c:v>
                </c:pt>
                <c:pt idx="7">
                  <c:v>56570</c:v>
                </c:pt>
                <c:pt idx="8">
                  <c:v>24486</c:v>
                </c:pt>
                <c:pt idx="9">
                  <c:v>962</c:v>
                </c:pt>
                <c:pt idx="10" formatCode="General">
                  <c:v>2654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4DCB-42EB-AA7F-DB6DEB2AEC4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100"/>
        <c:axId val="-470610992"/>
        <c:axId val="-470618608"/>
      </c:barChart>
      <c:catAx>
        <c:axId val="-470610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-470618608"/>
        <c:crosses val="autoZero"/>
        <c:auto val="1"/>
        <c:lblAlgn val="ctr"/>
        <c:lblOffset val="100"/>
        <c:noMultiLvlLbl val="0"/>
      </c:catAx>
      <c:valAx>
        <c:axId val="-470618608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-470610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Golos UI Medium" panose="020B0604020202020204" pitchFamily="34" charset="-52"/>
          <a:cs typeface="Golos UI Medium" panose="020B0604020202020204" pitchFamily="34" charset="-52"/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55" y="25"/>
            <a:ext cx="2945659" cy="498138"/>
          </a:xfrm>
          <a:prstGeom prst="rect">
            <a:avLst/>
          </a:prstGeom>
        </p:spPr>
        <p:txBody>
          <a:bodyPr vert="horz" lIns="91141" tIns="45572" rIns="91141" bIns="45572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50497" y="25"/>
            <a:ext cx="2945659" cy="498138"/>
          </a:xfrm>
          <a:prstGeom prst="rect">
            <a:avLst/>
          </a:prstGeom>
        </p:spPr>
        <p:txBody>
          <a:bodyPr vert="horz" lIns="91141" tIns="45572" rIns="91141" bIns="45572" rtlCol="0"/>
          <a:lstStyle>
            <a:lvl1pPr algn="r">
              <a:defRPr sz="1200"/>
            </a:lvl1pPr>
          </a:lstStyle>
          <a:p>
            <a:fld id="{CBA23DE8-AACA-2A49-8DD8-08BE76DA3E87}" type="datetimeFigureOut">
              <a:rPr lang="ru-RU" smtClean="0"/>
              <a:pPr/>
              <a:t>13.03.2025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55" y="9430105"/>
            <a:ext cx="2945659" cy="498138"/>
          </a:xfrm>
          <a:prstGeom prst="rect">
            <a:avLst/>
          </a:prstGeom>
        </p:spPr>
        <p:txBody>
          <a:bodyPr vert="horz" lIns="91141" tIns="45572" rIns="91141" bIns="45572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50497" y="9430105"/>
            <a:ext cx="2945659" cy="498138"/>
          </a:xfrm>
          <a:prstGeom prst="rect">
            <a:avLst/>
          </a:prstGeom>
        </p:spPr>
        <p:txBody>
          <a:bodyPr vert="horz" lIns="91141" tIns="45572" rIns="91141" bIns="45572" rtlCol="0" anchor="b"/>
          <a:lstStyle>
            <a:lvl1pPr algn="r">
              <a:defRPr sz="1200"/>
            </a:lvl1pPr>
          </a:lstStyle>
          <a:p>
            <a:fld id="{9C84E537-73FB-674D-89A4-78C87A9AC9A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941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/>
          </p:nvPr>
        </p:nvSpPr>
        <p:spPr>
          <a:xfrm>
            <a:off x="763588" y="739775"/>
            <a:ext cx="5270500" cy="3727450"/>
          </a:xfrm>
          <a:prstGeom prst="rect">
            <a:avLst/>
          </a:prstGeom>
        </p:spPr>
        <p:txBody>
          <a:bodyPr lIns="91141" tIns="45572" rIns="91141" bIns="45572"/>
          <a:lstStyle/>
          <a:p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body" sz="quarter" idx="1"/>
          </p:nvPr>
        </p:nvSpPr>
        <p:spPr>
          <a:xfrm>
            <a:off x="906371" y="4715927"/>
            <a:ext cx="4984963" cy="4467702"/>
          </a:xfrm>
          <a:prstGeom prst="rect">
            <a:avLst/>
          </a:prstGeom>
        </p:spPr>
        <p:txBody>
          <a:bodyPr lIns="91141" tIns="45572" rIns="91141" bIns="45572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4606600"/>
      </p:ext>
    </p:extLst>
  </p:cSld>
  <p:clrMap bg1="dk1" tx1="lt1" bg2="dk2" tx2="lt2" accent1="accent1" accent2="accent2" accent3="accent3" accent4="accent4" accent5="accent5" accent6="accent6" hlink="hlink" folHlink="folHlink"/>
  <p:notesStyle>
    <a:lvl1pPr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1pPr>
    <a:lvl2pPr indent="154849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2pPr>
    <a:lvl3pPr indent="309698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3pPr>
    <a:lvl4pPr indent="464546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4pPr>
    <a:lvl5pPr indent="61939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5pPr>
    <a:lvl6pPr indent="77424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6pPr>
    <a:lvl7pPr indent="929094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7pPr>
    <a:lvl8pPr indent="1083943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8pPr>
    <a:lvl9pPr indent="1238792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763588" y="744538"/>
            <a:ext cx="5260975" cy="3721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62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4534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9532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06027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7902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7512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90009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1207221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18022A1-1124-C22C-F0A9-1EB4DD1B73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862EFC1-8BB5-F410-6C57-B3085204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942439-0ABC-6012-2CB1-5728DA31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735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CCD79F-E67F-C473-A765-77FBF7BCE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FB9078-A373-58DD-E988-7A4CD3DA0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4775FB9-BB8B-191C-2F48-ED4F45B12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88D56A-1403-787E-65B0-7676C49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145D93-5BFC-E842-AC6C-729D9AD53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935482-EF63-C90D-C7FA-344828D77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899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9DCCE-FD06-D2B2-298D-5225A8FC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0D4F15E-B410-DD79-B80F-86930A18A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18F783-4759-F2B9-1F24-3AC844B20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6FF2F2-7CE7-7A8A-E2AD-F63E5C33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FC5AF3-91E0-4E99-154D-4AFB0FC0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827906-1FF4-2F23-B854-3F8E2C091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991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C301E-9568-292A-7119-B660F1E6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EA8873-8352-E231-C67B-91B98B088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CBA58A-D38C-BEF9-B214-EE0D2EEE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3926B9-EEFC-D0B7-681E-6C03CAB3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723C79-A452-80E4-29D4-CF9B68BA5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404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149D9B6-709E-A157-58A5-3AD5492C5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20161" y="569240"/>
            <a:ext cx="3260484" cy="906011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93696A-C8CE-42AE-58E8-498456FD3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5" y="569240"/>
            <a:ext cx="9601463" cy="906011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D88C66-CD7E-84DE-08A4-B3D5A8A3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39CEA5-2F35-3A0E-A667-B6488A8EE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68704E-25EC-C02C-64A4-933E1B42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246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3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1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73805" y="24548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13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706" y="2453100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57826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15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61419" y="2453609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16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54268" y="24551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38290" y="24539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41882" y="2453997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19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7"/>
            <a:ext cx="4295951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0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60153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71549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6091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4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3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727785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7559676" y="2454801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540" y="2437806"/>
            <a:ext cx="6223297" cy="630471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27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3697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28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36517" y="2453100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29" name="Стрелка: пятиугольник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367485" y="6447131"/>
            <a:ext cx="7278539" cy="659746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0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2414" y="644992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31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616" y="6457881"/>
            <a:ext cx="6188220" cy="63262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32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6"/>
            <a:ext cx="6894352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3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46024" y="3394226"/>
            <a:ext cx="6434788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4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7484" y="7374728"/>
            <a:ext cx="6894351" cy="27925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5" name="Стрелка: шеврон 23">
            <a:extLst>
              <a:ext uri="{FF2B5EF4-FFF2-40B4-BE49-F238E27FC236}">
                <a16:creationId xmlns:a16="http://schemas.microsoft.com/office/drawing/2014/main" id="{4FFAB552-4FCE-407E-B347-78EF235528AB}"/>
              </a:ext>
            </a:extLst>
          </p:cNvPr>
          <p:cNvSpPr/>
          <p:nvPr userDrawn="1"/>
        </p:nvSpPr>
        <p:spPr>
          <a:xfrm>
            <a:off x="7646023" y="6459582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6" name="Текст 11">
            <a:extLst>
              <a:ext uri="{FF2B5EF4-FFF2-40B4-BE49-F238E27FC236}">
                <a16:creationId xmlns:a16="http://schemas.microsoft.com/office/drawing/2014/main" id="{C97AB146-1E03-4493-8938-1D585DAE1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30044" y="6458389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37" name="Текст 13">
            <a:extLst>
              <a:ext uri="{FF2B5EF4-FFF2-40B4-BE49-F238E27FC236}">
                <a16:creationId xmlns:a16="http://schemas.microsoft.com/office/drawing/2014/main" id="{E8567111-C988-456A-876A-600DD694BC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22864" y="6457881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Обращения граждан</a:t>
            </a:r>
          </a:p>
        </p:txBody>
      </p:sp>
      <p:sp>
        <p:nvSpPr>
          <p:cNvPr id="38" name="Текст 24">
            <a:extLst>
              <a:ext uri="{FF2B5EF4-FFF2-40B4-BE49-F238E27FC236}">
                <a16:creationId xmlns:a16="http://schemas.microsoft.com/office/drawing/2014/main" id="{2E35CF6B-A76F-4516-87DA-7C4EC05795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32370" y="7399007"/>
            <a:ext cx="6434788" cy="27682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64895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6 раздел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78112" y="24593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83746" y="24611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9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8112" y="24446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40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48647" y="2459399"/>
            <a:ext cx="366028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41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67767" y="24599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42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71360" y="2459908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43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64209" y="24614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4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8231" y="24602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45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8152" y="2460297"/>
            <a:ext cx="3431691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46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7426" y="3400526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7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70094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8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81490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9" name="Стрелка: пятиугольник 23">
            <a:extLst>
              <a:ext uri="{FF2B5EF4-FFF2-40B4-BE49-F238E27FC236}">
                <a16:creationId xmlns:a16="http://schemas.microsoft.com/office/drawing/2014/main" id="{CF7CE9DC-0F42-49AB-A432-23FA137F2295}"/>
              </a:ext>
            </a:extLst>
          </p:cNvPr>
          <p:cNvSpPr/>
          <p:nvPr userDrawn="1"/>
        </p:nvSpPr>
        <p:spPr>
          <a:xfrm>
            <a:off x="378112" y="6470758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Стрелка: шеврон 27">
            <a:extLst>
              <a:ext uri="{FF2B5EF4-FFF2-40B4-BE49-F238E27FC236}">
                <a16:creationId xmlns:a16="http://schemas.microsoft.com/office/drawing/2014/main" id="{11859B64-F96E-444E-B13E-9F215774B84B}"/>
              </a:ext>
            </a:extLst>
          </p:cNvPr>
          <p:cNvSpPr/>
          <p:nvPr userDrawn="1"/>
        </p:nvSpPr>
        <p:spPr>
          <a:xfrm>
            <a:off x="4883746" y="647246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1" name="Текст 11">
            <a:extLst>
              <a:ext uri="{FF2B5EF4-FFF2-40B4-BE49-F238E27FC236}">
                <a16:creationId xmlns:a16="http://schemas.microsoft.com/office/drawing/2014/main" id="{3D5CF80A-ECEC-41FF-840A-38ED1F2F03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8112" y="6455973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52" name="Текст 13">
            <a:extLst>
              <a:ext uri="{FF2B5EF4-FFF2-40B4-BE49-F238E27FC236}">
                <a16:creationId xmlns:a16="http://schemas.microsoft.com/office/drawing/2014/main" id="{3C48CD6A-BA7A-4959-9607-ADBA212B91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48646" y="6470758"/>
            <a:ext cx="3624730" cy="6452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Сбор взносов</a:t>
            </a:r>
          </a:p>
        </p:txBody>
      </p:sp>
      <p:sp>
        <p:nvSpPr>
          <p:cNvPr id="53" name="Текст 11">
            <a:extLst>
              <a:ext uri="{FF2B5EF4-FFF2-40B4-BE49-F238E27FC236}">
                <a16:creationId xmlns:a16="http://schemas.microsoft.com/office/drawing/2014/main" id="{F8C401D4-2273-442B-89A8-BF05A0494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67767" y="6502591"/>
            <a:ext cx="670368" cy="60194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54" name="Текст 13">
            <a:extLst>
              <a:ext uri="{FF2B5EF4-FFF2-40B4-BE49-F238E27FC236}">
                <a16:creationId xmlns:a16="http://schemas.microsoft.com/office/drawing/2014/main" id="{24625627-9105-4F46-9D80-D00CB516A8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71360" y="6471267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Капитальный ремонт</a:t>
            </a:r>
          </a:p>
        </p:txBody>
      </p:sp>
      <p:sp>
        <p:nvSpPr>
          <p:cNvPr id="55" name="Стрелка: шеврон 32">
            <a:extLst>
              <a:ext uri="{FF2B5EF4-FFF2-40B4-BE49-F238E27FC236}">
                <a16:creationId xmlns:a16="http://schemas.microsoft.com/office/drawing/2014/main" id="{37B4FF5A-114C-4A09-B021-6157C420B389}"/>
              </a:ext>
            </a:extLst>
          </p:cNvPr>
          <p:cNvSpPr/>
          <p:nvPr userDrawn="1"/>
        </p:nvSpPr>
        <p:spPr>
          <a:xfrm>
            <a:off x="9664209" y="6472848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6" name="Текст 11">
            <a:extLst>
              <a:ext uri="{FF2B5EF4-FFF2-40B4-BE49-F238E27FC236}">
                <a16:creationId xmlns:a16="http://schemas.microsoft.com/office/drawing/2014/main" id="{A0D05BC6-4484-4216-9D69-8C3A86AB3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048231" y="6471655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57" name="Текст 13">
            <a:extLst>
              <a:ext uri="{FF2B5EF4-FFF2-40B4-BE49-F238E27FC236}">
                <a16:creationId xmlns:a16="http://schemas.microsoft.com/office/drawing/2014/main" id="{7D1FD44A-B04E-4C00-9BEE-425B67103B3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51823" y="6471655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Гос. программы</a:t>
            </a:r>
          </a:p>
        </p:txBody>
      </p:sp>
      <p:sp>
        <p:nvSpPr>
          <p:cNvPr id="58" name="Текст 24">
            <a:extLst>
              <a:ext uri="{FF2B5EF4-FFF2-40B4-BE49-F238E27FC236}">
                <a16:creationId xmlns:a16="http://schemas.microsoft.com/office/drawing/2014/main" id="{CD42A84A-88A3-4CD2-B192-1625220C20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7426" y="7411885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Сбор взносов на капитальный ремонт</a:t>
            </a:r>
          </a:p>
          <a:p>
            <a:pPr lvl="1"/>
            <a:r>
              <a:rPr lang="ru-RU" dirty="0"/>
              <a:t>Дебиторская задолженность по уплате взносов на капитальный ремонт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1"/>
            <a:r>
              <a:rPr lang="ru-RU" dirty="0"/>
              <a:t>Четвертый </a:t>
            </a:r>
            <a:r>
              <a:rPr lang="ru-RU" dirty="0" err="1"/>
              <a:t>уровент</a:t>
            </a:r>
            <a:endParaRPr lang="ru-RU" dirty="0"/>
          </a:p>
        </p:txBody>
      </p:sp>
      <p:sp>
        <p:nvSpPr>
          <p:cNvPr id="59" name="Текст 24">
            <a:extLst>
              <a:ext uri="{FF2B5EF4-FFF2-40B4-BE49-F238E27FC236}">
                <a16:creationId xmlns:a16="http://schemas.microsoft.com/office/drawing/2014/main" id="{8B14C289-79CB-48C9-9367-B57A361F4D9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970094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Капитальный ремонт многоквартирных домов</a:t>
            </a:r>
          </a:p>
          <a:p>
            <a:pPr lvl="1"/>
            <a:r>
              <a:rPr lang="ru-RU" dirty="0"/>
              <a:t>Благоустройство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0" name="Текст 24">
            <a:extLst>
              <a:ext uri="{FF2B5EF4-FFF2-40B4-BE49-F238E27FC236}">
                <a16:creationId xmlns:a16="http://schemas.microsoft.com/office/drawing/2014/main" id="{C98891C0-4745-4D31-8344-7A20F7293E1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81490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Исполнение государственных программ города Москвы</a:t>
            </a:r>
          </a:p>
          <a:p>
            <a:pPr lvl="1"/>
            <a:r>
              <a:rPr lang="ru-RU" dirty="0"/>
              <a:t>Охват </a:t>
            </a:r>
            <a:r>
              <a:rPr lang="ru-RU" dirty="0" err="1"/>
              <a:t>аудиории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046930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(объект) в 1 колонк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Уровень текста 1…">
            <a:extLst>
              <a:ext uri="{FF2B5EF4-FFF2-40B4-BE49-F238E27FC236}">
                <a16:creationId xmlns:a16="http://schemas.microsoft.com/office/drawing/2014/main" id="{B8C0C2AE-9CCB-4F66-AD3F-28EB0F463F88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595077" y="1419251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9" name="Объект 2"/>
          <p:cNvSpPr>
            <a:spLocks noGrp="1"/>
          </p:cNvSpPr>
          <p:nvPr>
            <p:ph sz="half" idx="1"/>
          </p:nvPr>
        </p:nvSpPr>
        <p:spPr>
          <a:xfrm>
            <a:off x="582334" y="2316542"/>
            <a:ext cx="14169626" cy="80227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 marL="457200" indent="0">
              <a:lnSpc>
                <a:spcPct val="200000"/>
              </a:lnSpc>
              <a:buNone/>
              <a:defRPr sz="16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 marL="914400" indent="0">
              <a:lnSpc>
                <a:spcPct val="150000"/>
              </a:lnSpc>
              <a:buNone/>
              <a:defRPr sz="14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Таблица</a:t>
            </a:r>
          </a:p>
          <a:p>
            <a:pPr lvl="2"/>
            <a:r>
              <a:rPr lang="ru-RU" dirty="0"/>
              <a:t>Диаграмма</a:t>
            </a:r>
          </a:p>
          <a:p>
            <a:pPr lvl="2"/>
            <a:r>
              <a:rPr lang="ru-RU" dirty="0"/>
              <a:t>Объект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6A710E32-ACD2-4B3F-8900-F6A0A765CC92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217EEB5-9B3A-499A-925B-6A02BF3DD52E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677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844757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8878501"/>
      </p:ext>
    </p:extLst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527942" y="9910434"/>
            <a:ext cx="3402978" cy="569240"/>
          </a:xfrm>
        </p:spPr>
        <p:txBody>
          <a:bodyPr/>
          <a:lstStyle>
            <a:lvl1pPr>
              <a:defRPr sz="2561">
                <a:solidFill>
                  <a:schemeClr val="bg1">
                    <a:lumMod val="65000"/>
                  </a:schemeClr>
                </a:solidFill>
                <a:latin typeface="Helvetica" panose="020B0604020202020204" pitchFamily="2" charset="0"/>
              </a:defRPr>
            </a:lvl1pPr>
          </a:lstStyle>
          <a:p>
            <a:pPr defTabSz="1197492"/>
            <a:fld id="{DB16AEF8-FBD8-4EB5-BB1E-D44CE3700383}" type="slidenum">
              <a:rPr lang="ru-RU" smtClean="0">
                <a:solidFill>
                  <a:prstClr val="white">
                    <a:lumMod val="65000"/>
                  </a:prstClr>
                </a:solidFill>
              </a:rPr>
              <a:pPr defTabSz="1197492"/>
              <a:t>‹#›</a:t>
            </a:fld>
            <a:endParaRPr lang="ru-RU" dirty="0">
              <a:solidFill>
                <a:prstClr val="white">
                  <a:lumMod val="65000"/>
                </a:prstClr>
              </a:solidFill>
            </a:endParaRPr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17462" y="577040"/>
            <a:ext cx="3448450" cy="152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4397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541629" y="9910434"/>
            <a:ext cx="3402978" cy="569240"/>
          </a:xfrm>
        </p:spPr>
        <p:txBody>
          <a:bodyPr/>
          <a:lstStyle>
            <a:lvl1pPr>
              <a:defRPr sz="2561">
                <a:solidFill>
                  <a:schemeClr val="bg1">
                    <a:lumMod val="65000"/>
                  </a:schemeClr>
                </a:solidFill>
                <a:latin typeface="Helvetica" panose="020B0604020202020204" pitchFamily="2" charset="0"/>
              </a:defRPr>
            </a:lvl1pPr>
          </a:lstStyle>
          <a:p>
            <a:pPr defTabSz="1197492"/>
            <a:fld id="{DB16AEF8-FBD8-4EB5-BB1E-D44CE3700383}" type="slidenum">
              <a:rPr lang="ru-RU" smtClean="0">
                <a:solidFill>
                  <a:prstClr val="white">
                    <a:lumMod val="65000"/>
                  </a:prstClr>
                </a:solidFill>
              </a:rPr>
              <a:pPr defTabSz="1197492"/>
              <a:t>‹#›</a:t>
            </a:fld>
            <a:endParaRPr lang="ru-RU" dirty="0">
              <a:solidFill>
                <a:prstClr val="white">
                  <a:lumMod val="65000"/>
                </a:prst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873" y="430290"/>
            <a:ext cx="1882235" cy="83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928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6150D8D-73A5-4EC6-B525-58389E6E11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432768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3368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9D88AD4-8371-44A0-9EE1-0E60329040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809297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3368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95853" y="89099"/>
            <a:ext cx="14966286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3733" y="1171496"/>
            <a:ext cx="13941291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5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pic>
        <p:nvPicPr>
          <p:cNvPr id="21" name="image2.png" descr="image2.png"/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4352353" y="278047"/>
            <a:ext cx="521701" cy="584389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"/>
          <p:cNvSpPr txBox="1"/>
          <p:nvPr userDrawn="1"/>
        </p:nvSpPr>
        <p:spPr>
          <a:xfrm>
            <a:off x="14510900" y="268357"/>
            <a:ext cx="186497" cy="783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92315" tIns="92315" rIns="92315" bIns="92315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3878" dirty="0"/>
          </a:p>
        </p:txBody>
      </p:sp>
      <p:sp>
        <p:nvSpPr>
          <p:cNvPr id="8" name="Текст">
            <a:extLst>
              <a:ext uri="{FF2B5EF4-FFF2-40B4-BE49-F238E27FC236}">
                <a16:creationId xmlns:a16="http://schemas.microsoft.com/office/drawing/2014/main" id="{D42E4F83-9142-417E-AE1B-8043AED35CE4}"/>
              </a:ext>
            </a:extLst>
          </p:cNvPr>
          <p:cNvSpPr txBox="1"/>
          <p:nvPr userDrawn="1"/>
        </p:nvSpPr>
        <p:spPr>
          <a:xfrm>
            <a:off x="14330427" y="268358"/>
            <a:ext cx="547446" cy="516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2004" b="0" smtClean="0">
                <a:solidFill>
                  <a:srgbClr val="C00000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</a:rPr>
              <a:pPr algn="ctr">
                <a:lnSpc>
                  <a:spcPct val="100000"/>
                </a:lnSpc>
                <a:defRPr sz="3000">
                  <a:solidFill>
                    <a:schemeClr val="accent5">
                      <a:satOff val="-30358"/>
                      <a:lumOff val="14901"/>
                    </a:scheme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E2A5614-C1CF-496E-AB6A-9773D98B5F7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16559"/>
      </p:ext>
    </p:extLst>
  </p:cSld>
  <p:clrMapOvr>
    <a:masterClrMapping/>
  </p:clrMapOvr>
  <p:transition spd="slow">
    <p:cover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"/>
          <p:cNvSpPr txBox="1"/>
          <p:nvPr userDrawn="1"/>
        </p:nvSpPr>
        <p:spPr>
          <a:xfrm>
            <a:off x="14510900" y="268357"/>
            <a:ext cx="186497" cy="783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92315" tIns="92315" rIns="92315" bIns="92315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3878" dirty="0"/>
          </a:p>
        </p:txBody>
      </p:sp>
      <p:sp>
        <p:nvSpPr>
          <p:cNvPr id="7" name="Объект 2"/>
          <p:cNvSpPr>
            <a:spLocks noGrp="1"/>
          </p:cNvSpPr>
          <p:nvPr>
            <p:ph sz="half" idx="1"/>
          </p:nvPr>
        </p:nvSpPr>
        <p:spPr>
          <a:xfrm>
            <a:off x="393734" y="2359029"/>
            <a:ext cx="6472971" cy="798030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7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8" name="Объект 3"/>
          <p:cNvSpPr>
            <a:spLocks noGrp="1"/>
          </p:cNvSpPr>
          <p:nvPr>
            <p:ph sz="half" idx="2"/>
          </p:nvPr>
        </p:nvSpPr>
        <p:spPr>
          <a:xfrm>
            <a:off x="8008422" y="2359029"/>
            <a:ext cx="6472971" cy="798030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7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2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5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1D4720B-E86B-4919-8D12-E7E61302B6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782705"/>
      </p:ext>
    </p:extLst>
  </p:cSld>
  <p:clrMapOvr>
    <a:masterClrMapping/>
  </p:clrMapOvr>
  <p:transition spd="slow">
    <p:cover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/>
          <p:cNvSpPr/>
          <p:nvPr userDrawn="1"/>
        </p:nvSpPr>
        <p:spPr>
          <a:xfrm>
            <a:off x="95853" y="89099"/>
            <a:ext cx="14966286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3" name="image2.png" descr="image2.png"/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4352353" y="278047"/>
            <a:ext cx="521701" cy="584389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"/>
          <p:cNvSpPr txBox="1"/>
          <p:nvPr userDrawn="1"/>
        </p:nvSpPr>
        <p:spPr>
          <a:xfrm>
            <a:off x="14510900" y="268357"/>
            <a:ext cx="186497" cy="783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92315" tIns="92315" rIns="92315" bIns="92315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3878" dirty="0"/>
          </a:p>
        </p:txBody>
      </p:sp>
      <p:sp>
        <p:nvSpPr>
          <p:cNvPr id="9" name="Текст 2"/>
          <p:cNvSpPr>
            <a:spLocks noGrp="1"/>
          </p:cNvSpPr>
          <p:nvPr>
            <p:ph type="body" idx="1"/>
          </p:nvPr>
        </p:nvSpPr>
        <p:spPr>
          <a:xfrm>
            <a:off x="393734" y="2334407"/>
            <a:ext cx="6396194" cy="1284501"/>
          </a:xfrm>
        </p:spPr>
        <p:txBody>
          <a:bodyPr anchor="b">
            <a:normAutofit/>
          </a:bodyPr>
          <a:lstStyle>
            <a:lvl1pPr marL="0" indent="0">
              <a:buNone/>
              <a:defRPr sz="3592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5169" b="1"/>
            </a:lvl2pPr>
            <a:lvl3pPr marL="2363511" indent="0">
              <a:buNone/>
              <a:defRPr sz="4654" b="1"/>
            </a:lvl3pPr>
            <a:lvl4pPr marL="3545269" indent="0">
              <a:buNone/>
              <a:defRPr sz="4135" b="1"/>
            </a:lvl4pPr>
            <a:lvl5pPr marL="4727027" indent="0">
              <a:buNone/>
              <a:defRPr sz="4135" b="1"/>
            </a:lvl5pPr>
            <a:lvl6pPr marL="5908784" indent="0">
              <a:buNone/>
              <a:defRPr sz="4135" b="1"/>
            </a:lvl6pPr>
            <a:lvl7pPr marL="7090539" indent="0">
              <a:buNone/>
              <a:defRPr sz="4135" b="1"/>
            </a:lvl7pPr>
            <a:lvl8pPr marL="8272297" indent="0">
              <a:buNone/>
              <a:defRPr sz="4135" b="1"/>
            </a:lvl8pPr>
            <a:lvl9pPr marL="9454054" indent="0">
              <a:buNone/>
              <a:defRPr sz="4135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" name="Объект 3"/>
          <p:cNvSpPr>
            <a:spLocks noGrp="1"/>
          </p:cNvSpPr>
          <p:nvPr>
            <p:ph sz="half" idx="2"/>
          </p:nvPr>
        </p:nvSpPr>
        <p:spPr>
          <a:xfrm>
            <a:off x="393734" y="4361591"/>
            <a:ext cx="6396194" cy="594159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878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>
              <a:lnSpc>
                <a:spcPct val="200000"/>
              </a:lnSpc>
              <a:defRPr sz="2395" b="1">
                <a:solidFill>
                  <a:schemeClr val="tx2">
                    <a:lumMod val="50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 sz="1437">
                <a:solidFill>
                  <a:schemeClr val="tx2">
                    <a:lumMod val="50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5pPr>
          </a:lstStyle>
          <a:p>
            <a:pPr lvl="2"/>
            <a:endParaRPr lang="ru-RU" dirty="0"/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3"/>
          </p:nvPr>
        </p:nvSpPr>
        <p:spPr>
          <a:xfrm>
            <a:off x="8053702" y="2334407"/>
            <a:ext cx="6427693" cy="1284501"/>
          </a:xfrm>
        </p:spPr>
        <p:txBody>
          <a:bodyPr anchor="b">
            <a:normAutofit/>
          </a:bodyPr>
          <a:lstStyle>
            <a:lvl1pPr marL="0" indent="0">
              <a:buNone/>
              <a:defRPr sz="3592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5169" b="1"/>
            </a:lvl2pPr>
            <a:lvl3pPr marL="2363511" indent="0">
              <a:buNone/>
              <a:defRPr sz="4654" b="1"/>
            </a:lvl3pPr>
            <a:lvl4pPr marL="3545269" indent="0">
              <a:buNone/>
              <a:defRPr sz="4135" b="1"/>
            </a:lvl4pPr>
            <a:lvl5pPr marL="4727027" indent="0">
              <a:buNone/>
              <a:defRPr sz="4135" b="1"/>
            </a:lvl5pPr>
            <a:lvl6pPr marL="5908784" indent="0">
              <a:buNone/>
              <a:defRPr sz="4135" b="1"/>
            </a:lvl6pPr>
            <a:lvl7pPr marL="7090539" indent="0">
              <a:buNone/>
              <a:defRPr sz="4135" b="1"/>
            </a:lvl7pPr>
            <a:lvl8pPr marL="8272297" indent="0">
              <a:buNone/>
              <a:defRPr sz="4135" b="1"/>
            </a:lvl8pPr>
            <a:lvl9pPr marL="9454054" indent="0">
              <a:buNone/>
              <a:defRPr sz="4135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Объект 5"/>
          <p:cNvSpPr>
            <a:spLocks noGrp="1"/>
          </p:cNvSpPr>
          <p:nvPr>
            <p:ph sz="quarter" idx="4"/>
          </p:nvPr>
        </p:nvSpPr>
        <p:spPr>
          <a:xfrm>
            <a:off x="8053702" y="4361591"/>
            <a:ext cx="6427693" cy="594159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878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>
              <a:lnSpc>
                <a:spcPct val="200000"/>
              </a:lnSpc>
              <a:defRPr sz="1437" b="0">
                <a:solidFill>
                  <a:schemeClr val="tx2">
                    <a:lumMod val="50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 sz="1437">
                <a:solidFill>
                  <a:schemeClr val="tx2">
                    <a:lumMod val="50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5pPr>
          </a:lstStyle>
          <a:p>
            <a:pPr lvl="1"/>
            <a:endParaRPr lang="ru-RU" dirty="0"/>
          </a:p>
        </p:txBody>
      </p:sp>
      <p:sp>
        <p:nvSpPr>
          <p:cNvPr id="13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3" y="1171496"/>
            <a:ext cx="14087661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5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Текст">
            <a:extLst>
              <a:ext uri="{FF2B5EF4-FFF2-40B4-BE49-F238E27FC236}">
                <a16:creationId xmlns:a16="http://schemas.microsoft.com/office/drawing/2014/main" id="{D1074F4F-05C7-4513-8D00-C4AB29C37A47}"/>
              </a:ext>
            </a:extLst>
          </p:cNvPr>
          <p:cNvSpPr txBox="1"/>
          <p:nvPr userDrawn="1"/>
        </p:nvSpPr>
        <p:spPr>
          <a:xfrm>
            <a:off x="14330427" y="268358"/>
            <a:ext cx="547446" cy="516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2004" b="0" smtClean="0">
                <a:solidFill>
                  <a:srgbClr val="C00000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</a:rPr>
              <a:pPr algn="ctr">
                <a:lnSpc>
                  <a:spcPct val="100000"/>
                </a:lnSpc>
                <a:defRPr sz="3000">
                  <a:solidFill>
                    <a:schemeClr val="accent5">
                      <a:satOff val="-30358"/>
                      <a:lumOff val="14901"/>
                    </a:scheme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C67B80B-EEBF-4148-A474-0781F8AED0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147330"/>
      </p:ext>
    </p:extLst>
  </p:cSld>
  <p:clrMapOvr>
    <a:masterClrMapping/>
  </p:clrMapOvr>
  <p:transition spd="slow">
    <p:cover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Пустой слайд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0C89541-D229-4DAF-815E-014E8C77A2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579"/>
      </p:ext>
    </p:extLst>
  </p:cSld>
  <p:clrMapOvr>
    <a:masterClrMapping/>
  </p:clrMapOvr>
  <p:transition spd="slow">
    <p:cover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/>
          <p:cNvSpPr/>
          <p:nvPr userDrawn="1"/>
        </p:nvSpPr>
        <p:spPr>
          <a:xfrm>
            <a:off x="95853" y="89099"/>
            <a:ext cx="14966286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1" name="image2.png" descr="image2.png"/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4352353" y="278047"/>
            <a:ext cx="521701" cy="584389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Текст"/>
          <p:cNvSpPr txBox="1"/>
          <p:nvPr userDrawn="1"/>
        </p:nvSpPr>
        <p:spPr>
          <a:xfrm>
            <a:off x="14510900" y="268357"/>
            <a:ext cx="186497" cy="783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92315" tIns="92315" rIns="92315" bIns="92315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3878" dirty="0"/>
          </a:p>
        </p:txBody>
      </p:sp>
      <p:sp>
        <p:nvSpPr>
          <p:cNvPr id="8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3" y="1171496"/>
            <a:ext cx="13958620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5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idx="1"/>
          </p:nvPr>
        </p:nvSpPr>
        <p:spPr>
          <a:xfrm>
            <a:off x="5801038" y="2487835"/>
            <a:ext cx="8551315" cy="77993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456">
                <a:latin typeface="+mj-lt"/>
              </a:defRPr>
            </a:lvl1pPr>
            <a:lvl2pPr marL="1181758" indent="0">
              <a:buNone/>
              <a:defRPr sz="7236"/>
            </a:lvl2pPr>
            <a:lvl3pPr marL="2363511" indent="0">
              <a:buNone/>
              <a:defRPr sz="6203"/>
            </a:lvl3pPr>
            <a:lvl4pPr marL="3545269" indent="0">
              <a:buNone/>
              <a:defRPr sz="5169"/>
            </a:lvl4pPr>
            <a:lvl5pPr marL="4727027" indent="0">
              <a:buNone/>
              <a:defRPr sz="5169"/>
            </a:lvl5pPr>
            <a:lvl6pPr marL="5908784" indent="0">
              <a:buNone/>
              <a:defRPr sz="5169"/>
            </a:lvl6pPr>
            <a:lvl7pPr marL="7090539" indent="0">
              <a:buNone/>
              <a:defRPr sz="5169"/>
            </a:lvl7pPr>
            <a:lvl8pPr marL="8272297" indent="0">
              <a:buNone/>
              <a:defRPr sz="5169"/>
            </a:lvl8pPr>
            <a:lvl9pPr marL="9454054" indent="0">
              <a:buNone/>
              <a:defRPr sz="5169"/>
            </a:lvl9pPr>
          </a:lstStyle>
          <a:p>
            <a:endParaRPr lang="ru-RU" dirty="0"/>
          </a:p>
        </p:txBody>
      </p:sp>
      <p:sp>
        <p:nvSpPr>
          <p:cNvPr id="11" name="Текст 3"/>
          <p:cNvSpPr>
            <a:spLocks noGrp="1"/>
          </p:cNvSpPr>
          <p:nvPr>
            <p:ph type="body" sz="half" idx="2"/>
          </p:nvPr>
        </p:nvSpPr>
        <p:spPr>
          <a:xfrm>
            <a:off x="393737" y="3964461"/>
            <a:ext cx="4876384" cy="632274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37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3619"/>
            </a:lvl2pPr>
            <a:lvl3pPr marL="2363511" indent="0">
              <a:buNone/>
              <a:defRPr sz="3101"/>
            </a:lvl3pPr>
            <a:lvl4pPr marL="3545269" indent="0">
              <a:buNone/>
              <a:defRPr sz="2586"/>
            </a:lvl4pPr>
            <a:lvl5pPr marL="4727027" indent="0">
              <a:buNone/>
              <a:defRPr sz="2586"/>
            </a:lvl5pPr>
            <a:lvl6pPr marL="5908784" indent="0">
              <a:buNone/>
              <a:defRPr sz="2586"/>
            </a:lvl6pPr>
            <a:lvl7pPr marL="7090539" indent="0">
              <a:buNone/>
              <a:defRPr sz="2586"/>
            </a:lvl7pPr>
            <a:lvl8pPr marL="8272297" indent="0">
              <a:buNone/>
              <a:defRPr sz="2586"/>
            </a:lvl8pPr>
            <a:lvl9pPr marL="9454054" indent="0">
              <a:buNone/>
              <a:defRPr sz="2586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2"/>
          <p:cNvSpPr>
            <a:spLocks noGrp="1"/>
          </p:cNvSpPr>
          <p:nvPr>
            <p:ph type="body" idx="11"/>
          </p:nvPr>
        </p:nvSpPr>
        <p:spPr>
          <a:xfrm>
            <a:off x="393737" y="2495451"/>
            <a:ext cx="4876384" cy="1284501"/>
          </a:xfrm>
        </p:spPr>
        <p:txBody>
          <a:bodyPr anchor="b">
            <a:normAutofit/>
          </a:bodyPr>
          <a:lstStyle>
            <a:lvl1pPr marL="0" indent="0">
              <a:buNone/>
              <a:defRPr sz="3592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5169" b="1"/>
            </a:lvl2pPr>
            <a:lvl3pPr marL="2363511" indent="0">
              <a:buNone/>
              <a:defRPr sz="4654" b="1"/>
            </a:lvl3pPr>
            <a:lvl4pPr marL="3545269" indent="0">
              <a:buNone/>
              <a:defRPr sz="4135" b="1"/>
            </a:lvl4pPr>
            <a:lvl5pPr marL="4727027" indent="0">
              <a:buNone/>
              <a:defRPr sz="4135" b="1"/>
            </a:lvl5pPr>
            <a:lvl6pPr marL="5908784" indent="0">
              <a:buNone/>
              <a:defRPr sz="4135" b="1"/>
            </a:lvl6pPr>
            <a:lvl7pPr marL="7090539" indent="0">
              <a:buNone/>
              <a:defRPr sz="4135" b="1"/>
            </a:lvl7pPr>
            <a:lvl8pPr marL="8272297" indent="0">
              <a:buNone/>
              <a:defRPr sz="4135" b="1"/>
            </a:lvl8pPr>
            <a:lvl9pPr marL="9454054" indent="0">
              <a:buNone/>
              <a:defRPr sz="4135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">
            <a:extLst>
              <a:ext uri="{FF2B5EF4-FFF2-40B4-BE49-F238E27FC236}">
                <a16:creationId xmlns:a16="http://schemas.microsoft.com/office/drawing/2014/main" id="{33619066-A2F8-412C-8306-9C467BF9A34F}"/>
              </a:ext>
            </a:extLst>
          </p:cNvPr>
          <p:cNvSpPr txBox="1"/>
          <p:nvPr userDrawn="1"/>
        </p:nvSpPr>
        <p:spPr>
          <a:xfrm>
            <a:off x="14330427" y="268358"/>
            <a:ext cx="547446" cy="516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2004" b="0" smtClean="0">
                <a:solidFill>
                  <a:srgbClr val="C00000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</a:rPr>
              <a:pPr algn="ctr">
                <a:lnSpc>
                  <a:spcPct val="100000"/>
                </a:lnSpc>
                <a:defRPr sz="3000">
                  <a:solidFill>
                    <a:schemeClr val="accent5">
                      <a:satOff val="-30358"/>
                      <a:lumOff val="14901"/>
                    </a:scheme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C092938-2CA1-42DA-872C-AE8959E1836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175643"/>
      </p:ext>
    </p:extLst>
  </p:cSld>
  <p:clrMapOvr>
    <a:masterClrMapping/>
  </p:clrMapOvr>
  <p:transition spd="slow">
    <p:cover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/>
          <p:cNvSpPr/>
          <p:nvPr userDrawn="1"/>
        </p:nvSpPr>
        <p:spPr>
          <a:xfrm>
            <a:off x="95853" y="89099"/>
            <a:ext cx="14966286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1" name="image2.png" descr="image2.png"/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4352353" y="278047"/>
            <a:ext cx="521701" cy="584389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Текст"/>
          <p:cNvSpPr txBox="1"/>
          <p:nvPr userDrawn="1"/>
        </p:nvSpPr>
        <p:spPr>
          <a:xfrm>
            <a:off x="14510900" y="268357"/>
            <a:ext cx="186497" cy="783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92315" tIns="92315" rIns="92315" bIns="92315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3878" dirty="0"/>
          </a:p>
        </p:txBody>
      </p:sp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3" y="1171496"/>
            <a:ext cx="13958620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5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11" name="Текст 3"/>
          <p:cNvSpPr>
            <a:spLocks noGrp="1"/>
          </p:cNvSpPr>
          <p:nvPr>
            <p:ph type="body" sz="half" idx="2"/>
          </p:nvPr>
        </p:nvSpPr>
        <p:spPr>
          <a:xfrm>
            <a:off x="393737" y="3818446"/>
            <a:ext cx="4876384" cy="65051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37" b="0" baseline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3619"/>
            </a:lvl2pPr>
            <a:lvl3pPr marL="2363511" indent="0">
              <a:buNone/>
              <a:defRPr sz="3101"/>
            </a:lvl3pPr>
            <a:lvl4pPr marL="3545269" indent="0">
              <a:buNone/>
              <a:defRPr sz="2586"/>
            </a:lvl4pPr>
            <a:lvl5pPr marL="4727027" indent="0">
              <a:buNone/>
              <a:defRPr sz="2586"/>
            </a:lvl5pPr>
            <a:lvl6pPr marL="5908784" indent="0">
              <a:buNone/>
              <a:defRPr sz="2586"/>
            </a:lvl6pPr>
            <a:lvl7pPr marL="7090539" indent="0">
              <a:buNone/>
              <a:defRPr sz="2586"/>
            </a:lvl7pPr>
            <a:lvl8pPr marL="8272297" indent="0">
              <a:buNone/>
              <a:defRPr sz="2586"/>
            </a:lvl8pPr>
            <a:lvl9pPr marL="9454054" indent="0">
              <a:buNone/>
              <a:defRPr sz="2586"/>
            </a:lvl9pPr>
          </a:lstStyle>
          <a:p>
            <a:pPr lvl="0"/>
            <a:endParaRPr lang="ru-RU" dirty="0"/>
          </a:p>
        </p:txBody>
      </p:sp>
      <p:sp>
        <p:nvSpPr>
          <p:cNvPr id="12" name="Текст 2"/>
          <p:cNvSpPr>
            <a:spLocks noGrp="1"/>
          </p:cNvSpPr>
          <p:nvPr>
            <p:ph type="body" idx="11"/>
          </p:nvPr>
        </p:nvSpPr>
        <p:spPr>
          <a:xfrm>
            <a:off x="393737" y="2336758"/>
            <a:ext cx="4876384" cy="1284501"/>
          </a:xfrm>
        </p:spPr>
        <p:txBody>
          <a:bodyPr anchor="b">
            <a:normAutofit/>
          </a:bodyPr>
          <a:lstStyle>
            <a:lvl1pPr marL="0" indent="0">
              <a:buNone/>
              <a:defRPr sz="3592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5169" b="1"/>
            </a:lvl2pPr>
            <a:lvl3pPr marL="2363511" indent="0">
              <a:buNone/>
              <a:defRPr sz="4654" b="1"/>
            </a:lvl3pPr>
            <a:lvl4pPr marL="3545269" indent="0">
              <a:buNone/>
              <a:defRPr sz="4135" b="1"/>
            </a:lvl4pPr>
            <a:lvl5pPr marL="4727027" indent="0">
              <a:buNone/>
              <a:defRPr sz="4135" b="1"/>
            </a:lvl5pPr>
            <a:lvl6pPr marL="5908784" indent="0">
              <a:buNone/>
              <a:defRPr sz="4135" b="1"/>
            </a:lvl6pPr>
            <a:lvl7pPr marL="7090539" indent="0">
              <a:buNone/>
              <a:defRPr sz="4135" b="1"/>
            </a:lvl7pPr>
            <a:lvl8pPr marL="8272297" indent="0">
              <a:buNone/>
              <a:defRPr sz="4135" b="1"/>
            </a:lvl8pPr>
            <a:lvl9pPr marL="9454054" indent="0">
              <a:buNone/>
              <a:defRPr sz="4135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3" name="Объект 3"/>
          <p:cNvSpPr>
            <a:spLocks noGrp="1"/>
          </p:cNvSpPr>
          <p:nvPr>
            <p:ph sz="half" idx="12"/>
          </p:nvPr>
        </p:nvSpPr>
        <p:spPr>
          <a:xfrm>
            <a:off x="5801038" y="2336758"/>
            <a:ext cx="8551315" cy="803270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5pPr>
          </a:lstStyle>
          <a:p>
            <a:pPr lvl="0"/>
            <a:endParaRPr lang="ru-RU" dirty="0"/>
          </a:p>
        </p:txBody>
      </p:sp>
      <p:sp>
        <p:nvSpPr>
          <p:cNvPr id="15" name="Текст">
            <a:extLst>
              <a:ext uri="{FF2B5EF4-FFF2-40B4-BE49-F238E27FC236}">
                <a16:creationId xmlns:a16="http://schemas.microsoft.com/office/drawing/2014/main" id="{FA4FDF9B-D07B-449A-9BBF-A49E32761CF0}"/>
              </a:ext>
            </a:extLst>
          </p:cNvPr>
          <p:cNvSpPr txBox="1"/>
          <p:nvPr userDrawn="1"/>
        </p:nvSpPr>
        <p:spPr>
          <a:xfrm>
            <a:off x="14330427" y="268358"/>
            <a:ext cx="547446" cy="516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2004" b="0" smtClean="0">
                <a:solidFill>
                  <a:srgbClr val="C00000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</a:rPr>
              <a:pPr algn="ctr">
                <a:lnSpc>
                  <a:spcPct val="100000"/>
                </a:lnSpc>
                <a:defRPr sz="3000">
                  <a:solidFill>
                    <a:schemeClr val="accent5">
                      <a:satOff val="-30358"/>
                      <a:lumOff val="14901"/>
                    </a:scheme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5C43937-85AE-4B50-A8AE-5751718632C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5332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">
            <a:extLst>
              <a:ext uri="{FF2B5EF4-FFF2-40B4-BE49-F238E27FC236}">
                <a16:creationId xmlns:a16="http://schemas.microsoft.com/office/drawing/2014/main" id="{427E7750-2AA4-4DDA-AE32-189FFB588D9F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70F7654-252A-4E77-A829-F2D55C729A06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CD277CC0-9AC4-43BC-80B6-A0E3571E6FE1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063343"/>
      </p:ext>
    </p:extLst>
  </p:cSld>
  <p:clrMapOvr>
    <a:masterClrMapping/>
  </p:clrMapOvr>
  <p:transition spd="slow">
    <p:cover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95853" y="9610280"/>
            <a:ext cx="14923768" cy="1002232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539557" y="4559422"/>
            <a:ext cx="12095480" cy="110773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310" b="1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  <a:endParaRPr dirty="0"/>
          </a:p>
        </p:txBody>
      </p:sp>
      <p:sp>
        <p:nvSpPr>
          <p:cNvPr id="18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2460258" y="6245033"/>
            <a:ext cx="10198836" cy="2472897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1061733">
              <a:defRPr sz="2395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algn="ctr" defTabSz="1061733">
              <a:defRPr sz="3878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algn="ctr" defTabSz="1061733">
              <a:defRPr sz="3878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algn="ctr" defTabSz="1061733">
              <a:defRPr sz="3878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algn="ctr" defTabSz="1061733">
              <a:defRPr sz="3878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7" name="image3.png" descr="image3.png">
            <a:extLst>
              <a:ext uri="{FF2B5EF4-FFF2-40B4-BE49-F238E27FC236}">
                <a16:creationId xmlns:a16="http://schemas.microsoft.com/office/drawing/2014/main" id="{4BE608BA-5282-4513-A880-04A0EF58C4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2461" y="2310735"/>
            <a:ext cx="732851" cy="872194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Прямоугольник">
            <a:extLst>
              <a:ext uri="{FF2B5EF4-FFF2-40B4-BE49-F238E27FC236}">
                <a16:creationId xmlns:a16="http://schemas.microsoft.com/office/drawing/2014/main" id="{14A2E79B-B006-4460-9F3C-6B24582306EF}"/>
              </a:ext>
            </a:extLst>
          </p:cNvPr>
          <p:cNvSpPr/>
          <p:nvPr userDrawn="1"/>
        </p:nvSpPr>
        <p:spPr>
          <a:xfrm>
            <a:off x="6987102" y="4169342"/>
            <a:ext cx="1145148" cy="52204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92318" tIns="92318" rIns="92318" bIns="92318" anchor="ctr"/>
          <a:lstStyle/>
          <a:p>
            <a:pPr algn="ctr" defTabSz="1061733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4135"/>
          </a:p>
        </p:txBody>
      </p:sp>
    </p:spTree>
    <p:extLst>
      <p:ext uri="{BB962C8B-B14F-4D97-AF65-F5344CB8AC3E}">
        <p14:creationId xmlns:p14="http://schemas.microsoft.com/office/powerpoint/2010/main" val="30002648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B7B21-45C7-4A8F-FB17-23F7F4411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1750148"/>
            <a:ext cx="11339513" cy="3721275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9A9F17-2BCD-DFB2-4F2C-F26236AE9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5616385"/>
            <a:ext cx="11339513" cy="258102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D82F4C-F84F-11E7-DD53-5607671ABA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3189D7-E171-C9BB-AD8D-3A3D4A75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225737-6B03-B82D-4067-156F7820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AD8C6D-29BB-41B5-81F0-DA35FBECD9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67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6F436-EBC1-2613-A4D6-2DCDC00C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AFD58F-5795-5051-2C9A-06B0551B1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997270-5B59-D730-C91B-0F97D3CC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FDA35-5227-DFBF-60A0-F4408B9C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F7B393-4FF5-B82F-5338-0606F2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92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B3400-F350-F727-DA8A-555C1696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206" y="2665882"/>
            <a:ext cx="13040065" cy="444785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9BB8EF-0048-9C50-5D9A-1F33B0993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206" y="7154393"/>
            <a:ext cx="13040065" cy="2338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AB589F-39AB-E61F-3182-E825E3D9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FBC218-D9F3-90DF-6286-4301BEE2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E0F2DB-C34D-DFC5-2398-28694EA6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849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1EC53-A24A-0813-665F-B9F84086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21E6FD-CE38-0AE9-48B7-99CFF6ED80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8706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AEDF48-808B-A258-381A-281FC673F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49671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6A28B-D6AA-03A9-A32F-B91304E0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729D3F-580E-BD4E-FBF6-C3168B35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C1D509-0B9C-8A6A-BCC8-A83D73AA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81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BC9D4A-5EE8-5AAE-EDCD-EEC024CA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2F828E-CE6F-4061-8147-CC8293B24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0581" y="2621687"/>
            <a:ext cx="6397225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B163D7-9E71-4F49-D0BC-34998620C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0581" y="3905129"/>
            <a:ext cx="6397225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4B1245A-8B96-DD4B-FA1E-12F253A22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3421" y="2621687"/>
            <a:ext cx="6429099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218147A-0188-E845-57AB-0812B59059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3421" y="3905129"/>
            <a:ext cx="6429099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4A7FC2-1FE4-1EB1-DE3C-F7472D85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BEAFFD7-8DE3-7D5F-A33A-D37826A5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062331-47CD-AE62-1A43-9CD6937F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07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A03DC6-95A8-2AFB-E37A-C34DFE21F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F7BFF08-6F02-F37E-BCB2-5664CCE1F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DDD795-E0C1-76F0-097F-0238990F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40C75D1-CB08-4620-6971-9F7EBCB17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55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3.jp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2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theme" Target="../theme/theme7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55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28" r:id="rId2"/>
    <p:sldLayoutId id="2147483815" r:id="rId3"/>
  </p:sldLayoutIdLst>
  <p:transition spd="med"/>
  <p:txStyles>
    <p:titleStyle>
      <a:lvl1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873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">
            <a:extLst>
              <a:ext uri="{FF2B5EF4-FFF2-40B4-BE49-F238E27FC236}">
                <a16:creationId xmlns:a16="http://schemas.microsoft.com/office/drawing/2014/main" id="{0F2581F9-E1A0-4B84-B83C-CEB715F20D39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6452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97492"/>
            <a:fld id="{7695AF60-86D9-4C4F-915F-C94CFDDD3E4E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197492"/>
              <a:t>13.03.2025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9749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97492"/>
            <a:fld id="{DB16AEF8-FBD8-4EB5-BB1E-D44CE370038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19749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686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80" r:id="rId2"/>
  </p:sldLayoutIdLst>
  <p:hf hdr="0" ftr="0" dt="0"/>
  <p:txStyles>
    <p:titleStyle>
      <a:lvl1pPr algn="l" defTabSz="1018276" rtl="0" eaLnBrk="1" latinLnBrk="0" hangingPunct="1">
        <a:lnSpc>
          <a:spcPct val="90000"/>
        </a:lnSpc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4569" indent="-254569" algn="l" defTabSz="1018276" rtl="0" eaLnBrk="1" latinLnBrk="0" hangingPunct="1">
        <a:lnSpc>
          <a:spcPct val="90000"/>
        </a:lnSpc>
        <a:spcBef>
          <a:spcPts val="1114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1pPr>
      <a:lvl2pPr marL="763707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673" kern="1200">
          <a:solidFill>
            <a:schemeClr val="tx1"/>
          </a:solidFill>
          <a:latin typeface="+mn-lt"/>
          <a:ea typeface="+mn-ea"/>
          <a:cs typeface="+mn-cs"/>
        </a:defRPr>
      </a:lvl2pPr>
      <a:lvl3pPr marL="1272845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227" kern="1200">
          <a:solidFill>
            <a:schemeClr val="tx1"/>
          </a:solidFill>
          <a:latin typeface="+mn-lt"/>
          <a:ea typeface="+mn-ea"/>
          <a:cs typeface="+mn-cs"/>
        </a:defRPr>
      </a:lvl3pPr>
      <a:lvl4pPr marL="1781983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4pPr>
      <a:lvl5pPr marL="2291121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5pPr>
      <a:lvl6pPr marL="2800259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6pPr>
      <a:lvl7pPr marL="3309396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7pPr>
      <a:lvl8pPr marL="3818534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8pPr>
      <a:lvl9pPr marL="4327672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1pPr>
      <a:lvl2pPr marL="509138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2pPr>
      <a:lvl3pPr marL="1018276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3pPr>
      <a:lvl4pPr marL="1527414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4pPr>
      <a:lvl5pPr marL="2036552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5pPr>
      <a:lvl6pPr marL="2545690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6pPr>
      <a:lvl7pPr marL="3054828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7pPr>
      <a:lvl8pPr marL="3563965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8pPr>
      <a:lvl9pPr marL="4073103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515204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7" r:id="rId1"/>
  </p:sldLayoutIdLst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671083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9" r:id="rId1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393733" y="316083"/>
            <a:ext cx="12095480" cy="388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4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8439013" y="3801534"/>
            <a:ext cx="5921745" cy="6890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Уровень текста 1</a:t>
            </a:r>
          </a:p>
          <a:p>
            <a:pPr lvl="1"/>
            <a:r>
              <a:rPr dirty="0"/>
              <a:t>Уровень текста 2</a:t>
            </a:r>
          </a:p>
          <a:p>
            <a:pPr lvl="2"/>
            <a:r>
              <a:rPr dirty="0"/>
              <a:t>Уровень текста 3</a:t>
            </a:r>
          </a:p>
          <a:p>
            <a:pPr lvl="3"/>
            <a:r>
              <a:rPr dirty="0"/>
              <a:t>Уровень текста 4</a:t>
            </a:r>
          </a:p>
          <a:p>
            <a:pPr lvl="4"/>
            <a:r>
              <a:rPr dirty="0"/>
              <a:t>Уровень текста 5</a:t>
            </a:r>
          </a:p>
        </p:txBody>
      </p:sp>
      <p:sp>
        <p:nvSpPr>
          <p:cNvPr id="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4672834" y="268483"/>
            <a:ext cx="468070" cy="463453"/>
          </a:xfrm>
          <a:prstGeom prst="rect">
            <a:avLst/>
          </a:prstGeom>
          <a:ln w="12700">
            <a:miter lim="400000"/>
          </a:ln>
        </p:spPr>
        <p:txBody>
          <a:bodyPr wrap="none" lIns="71434" tIns="71434" rIns="71434" bIns="71434">
            <a:spAutoFit/>
          </a:bodyPr>
          <a:lstStyle>
            <a:lvl1pPr>
              <a:defRPr b="0" i="0">
                <a:latin typeface="Trebuchet MS Обычный" charset="0"/>
                <a:ea typeface="Trebuchet MS Обычный" charset="0"/>
                <a:cs typeface="Trebuchet MS Обычный" charset="0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6" name="Прямоугольник"/>
          <p:cNvSpPr/>
          <p:nvPr userDrawn="1"/>
        </p:nvSpPr>
        <p:spPr>
          <a:xfrm>
            <a:off x="-4" y="-1"/>
            <a:ext cx="15178875" cy="10691814"/>
          </a:xfrm>
          <a:prstGeom prst="rect">
            <a:avLst/>
          </a:prstGeom>
          <a:solidFill>
            <a:schemeClr val="tx1">
              <a:alpha val="4000"/>
            </a:schemeClr>
          </a:solidFill>
          <a:ln w="165100">
            <a:solidFill>
              <a:srgbClr val="FFFFFF"/>
            </a:solidFill>
            <a:miter lim="400000"/>
          </a:ln>
          <a:effectLst>
            <a:outerShdw dir="5400000" rotWithShape="0">
              <a:srgbClr val="000000">
                <a:alpha val="0"/>
              </a:srgbClr>
            </a:outerShdw>
          </a:effectLst>
        </p:spPr>
        <p:txBody>
          <a:bodyPr lIns="118163" tIns="118163" rIns="118163" bIns="118163" anchor="ctr"/>
          <a:lstStyle/>
          <a:p>
            <a:pPr defTabSz="10617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4135"/>
          </a:p>
        </p:txBody>
      </p:sp>
    </p:spTree>
    <p:extLst>
      <p:ext uri="{BB962C8B-B14F-4D97-AF65-F5344CB8AC3E}">
        <p14:creationId xmlns:p14="http://schemas.microsoft.com/office/powerpoint/2010/main" val="2191411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1" r:id="rId1"/>
    <p:sldLayoutId id="2147484092" r:id="rId2"/>
    <p:sldLayoutId id="2147484093" r:id="rId3"/>
    <p:sldLayoutId id="2147484094" r:id="rId4"/>
    <p:sldLayoutId id="2147484095" r:id="rId5"/>
    <p:sldLayoutId id="2147484096" r:id="rId6"/>
    <p:sldLayoutId id="2147484097" r:id="rId7"/>
  </p:sldLayoutIdLst>
  <p:transition spd="med"/>
  <p:txStyles>
    <p:titleStyle>
      <a:lvl1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chart" Target="../charts/char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B2FB527-4B7A-D597-C022-00B0AC28538B}"/>
              </a:ext>
            </a:extLst>
          </p:cNvPr>
          <p:cNvSpPr txBox="1">
            <a:spLocks/>
          </p:cNvSpPr>
          <p:nvPr/>
        </p:nvSpPr>
        <p:spPr>
          <a:xfrm>
            <a:off x="2220232" y="5288530"/>
            <a:ext cx="11071225" cy="995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310" b="1" i="0" u="none" strike="noStrike" cap="none" spc="0" baseline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1pPr>
            <a:lvl2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2pPr>
            <a:lvl3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3pPr>
            <a:lvl4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4pPr>
            <a:lvl5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5pPr>
            <a:lvl6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6pPr>
            <a:lvl7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7pPr>
            <a:lvl8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8pPr>
            <a:lvl9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pPr marL="0" marR="0" lvl="0" indent="0" algn="ctr" defTabSz="1018283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АНАЛИТИЧЕСКАЯ ИНФОРМАЦИЯ</a:t>
            </a:r>
          </a:p>
          <a:p>
            <a:pPr marL="0" marR="0" lvl="0" indent="0" algn="ctr" defTabSz="1018283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ПО ОБРАЩЕНИЯМ ГРАЖДАН</a:t>
            </a:r>
          </a:p>
          <a:p>
            <a:pPr marL="0" marR="0" lvl="0" indent="0" algn="ctr" defTabSz="1018283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за 2023 год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0" y="525809"/>
            <a:ext cx="151193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Департамент жилищно-коммунального хозяйства города Москвы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/>
            </a:endParaRPr>
          </a:p>
        </p:txBody>
      </p:sp>
      <p:sp>
        <p:nvSpPr>
          <p:cNvPr id="4" name="Заголовок 2">
            <a:extLst>
              <a:ext uri="{FF2B5EF4-FFF2-40B4-BE49-F238E27FC236}">
                <a16:creationId xmlns:a16="http://schemas.microsoft.com/office/drawing/2014/main" id="{52C7AF05-4D30-4347-A3A0-E203423F0C63}"/>
              </a:ext>
            </a:extLst>
          </p:cNvPr>
          <p:cNvSpPr txBox="1">
            <a:spLocks/>
          </p:cNvSpPr>
          <p:nvPr/>
        </p:nvSpPr>
        <p:spPr>
          <a:xfrm>
            <a:off x="1409927" y="9537180"/>
            <a:ext cx="4092348" cy="967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310" b="1" i="0" u="none" strike="noStrike" cap="none" spc="0" baseline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1pPr>
            <a:lvl2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2pPr>
            <a:lvl3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3pPr>
            <a:lvl4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4pPr>
            <a:lvl5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5pPr>
            <a:lvl6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6pPr>
            <a:lvl7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7pPr>
            <a:lvl8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8pPr>
            <a:lvl9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pPr marL="0" marR="0" lvl="0" indent="0" algn="l" defTabSz="590877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Центр управления </a:t>
            </a:r>
            <a:b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</a:b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Комплекса городского хозяйства</a:t>
            </a:r>
          </a:p>
        </p:txBody>
      </p: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0D7947B2-1931-46CB-A96A-8972995D5D76}"/>
              </a:ext>
            </a:extLst>
          </p:cNvPr>
          <p:cNvSpPr txBox="1">
            <a:spLocks/>
          </p:cNvSpPr>
          <p:nvPr/>
        </p:nvSpPr>
        <p:spPr>
          <a:xfrm>
            <a:off x="9753827" y="9600952"/>
            <a:ext cx="3955596" cy="995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310" b="1" i="0" u="none" strike="noStrike" cap="none" spc="0" baseline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1pPr>
            <a:lvl2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2pPr>
            <a:lvl3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3pPr>
            <a:lvl4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4pPr>
            <a:lvl5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5pPr>
            <a:lvl6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6pPr>
            <a:lvl7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7pPr>
            <a:lvl8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8pPr>
            <a:lvl9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pPr marL="0" marR="0" lvl="0" indent="0" algn="r" defTabSz="590877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10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.0</a:t>
            </a: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1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.2024</a:t>
            </a:r>
            <a:endParaRPr kumimoji="0" lang="ru-RU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cs typeface="Golos UI Medium" panose="020B0604020202020204" pitchFamily="34" charset="-52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9598069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>
            <a:extLst>
              <a:ext uri="{FF2B5EF4-FFF2-40B4-BE49-F238E27FC236}">
                <a16:creationId xmlns:a16="http://schemas.microsoft.com/office/drawing/2014/main" id="{1D1BDD76-0719-431B-99CA-A73153050741}"/>
              </a:ext>
            </a:extLst>
          </p:cNvPr>
          <p:cNvSpPr txBox="1"/>
          <p:nvPr/>
        </p:nvSpPr>
        <p:spPr>
          <a:xfrm>
            <a:off x="2795879" y="1639381"/>
            <a:ext cx="1789648" cy="475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509051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rPr>
              <a:t>*37 654</a:t>
            </a:r>
          </a:p>
        </p:txBody>
      </p:sp>
      <p:pic>
        <p:nvPicPr>
          <p:cNvPr id="106" name="Рисунок 105">
            <a:extLst>
              <a:ext uri="{FF2B5EF4-FFF2-40B4-BE49-F238E27FC236}">
                <a16:creationId xmlns:a16="http://schemas.microsoft.com/office/drawing/2014/main" id="{D42B27F1-0777-4987-BF50-CCA48D01E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5" r="8421" b="9727"/>
          <a:stretch/>
        </p:blipFill>
        <p:spPr>
          <a:xfrm>
            <a:off x="6509955" y="1845995"/>
            <a:ext cx="8029270" cy="8550641"/>
          </a:xfrm>
          <a:prstGeom prst="rect">
            <a:avLst/>
          </a:prstGeom>
        </p:spPr>
      </p:pic>
      <p:sp>
        <p:nvSpPr>
          <p:cNvPr id="108" name="TextBox 107">
            <a:extLst>
              <a:ext uri="{FF2B5EF4-FFF2-40B4-BE49-F238E27FC236}">
                <a16:creationId xmlns:a16="http://schemas.microsoft.com/office/drawing/2014/main" id="{D6497AA9-8D4F-4A07-AB19-E5E07C4D1276}"/>
              </a:ext>
            </a:extLst>
          </p:cNvPr>
          <p:cNvSpPr txBox="1"/>
          <p:nvPr/>
        </p:nvSpPr>
        <p:spPr>
          <a:xfrm>
            <a:off x="663179" y="1650504"/>
            <a:ext cx="2257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4 842 816</a:t>
            </a:r>
          </a:p>
        </p:txBody>
      </p:sp>
      <p:cxnSp>
        <p:nvCxnSpPr>
          <p:cNvPr id="109" name="Прямая соединительная линия 108">
            <a:extLst>
              <a:ext uri="{FF2B5EF4-FFF2-40B4-BE49-F238E27FC236}">
                <a16:creationId xmlns:a16="http://schemas.microsoft.com/office/drawing/2014/main" id="{B6D6488E-BB4D-4600-BB8A-F19D9B79F96C}"/>
              </a:ext>
            </a:extLst>
          </p:cNvPr>
          <p:cNvCxnSpPr>
            <a:cxnSpLocks/>
          </p:cNvCxnSpPr>
          <p:nvPr/>
        </p:nvCxnSpPr>
        <p:spPr>
          <a:xfrm flipV="1">
            <a:off x="2674532" y="1711193"/>
            <a:ext cx="0" cy="25563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FE803D8B-008D-4312-A808-FB68B566C0C7}"/>
              </a:ext>
            </a:extLst>
          </p:cNvPr>
          <p:cNvSpPr txBox="1"/>
          <p:nvPr/>
        </p:nvSpPr>
        <p:spPr>
          <a:xfrm>
            <a:off x="4583855" y="1588758"/>
            <a:ext cx="116488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69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в пересчете</a:t>
            </a:r>
            <a:br>
              <a:rPr kumimoji="0" lang="ru-RU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</a:br>
            <a:r>
              <a:rPr kumimoji="0" lang="ru-RU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на 100 тысяч </a:t>
            </a:r>
            <a:br>
              <a:rPr kumimoji="0" lang="ru-RU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</a:br>
            <a:r>
              <a:rPr kumimoji="0" lang="ru-RU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жителей</a:t>
            </a:r>
          </a:p>
        </p:txBody>
      </p:sp>
      <p:graphicFrame>
        <p:nvGraphicFramePr>
          <p:cNvPr id="111" name="Таблица 16">
            <a:extLst>
              <a:ext uri="{FF2B5EF4-FFF2-40B4-BE49-F238E27FC236}">
                <a16:creationId xmlns:a16="http://schemas.microsoft.com/office/drawing/2014/main" id="{C3BC4EDF-3DEA-4B22-A074-7DE8041CC4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743515"/>
              </p:ext>
            </p:extLst>
          </p:nvPr>
        </p:nvGraphicFramePr>
        <p:xfrm>
          <a:off x="631096" y="1166707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Общее </a:t>
                      </a:r>
                      <a:r>
                        <a:rPr lang="ru-RU" sz="18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количество</a:t>
                      </a: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обращений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graphicFrame>
        <p:nvGraphicFramePr>
          <p:cNvPr id="112" name="Таблица 16">
            <a:extLst>
              <a:ext uri="{FF2B5EF4-FFF2-40B4-BE49-F238E27FC236}">
                <a16:creationId xmlns:a16="http://schemas.microsoft.com/office/drawing/2014/main" id="{CC438E8E-2E3D-40FF-AB5D-D746489C0B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094770"/>
              </p:ext>
            </p:extLst>
          </p:nvPr>
        </p:nvGraphicFramePr>
        <p:xfrm>
          <a:off x="625436" y="5207731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18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Основные темы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ru-RU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наибольшее количество обращений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)</a:t>
                      </a:r>
                      <a:endParaRPr lang="ru-RU" sz="17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sp>
        <p:nvSpPr>
          <p:cNvPr id="120" name="Овал 119">
            <a:extLst>
              <a:ext uri="{FF2B5EF4-FFF2-40B4-BE49-F238E27FC236}">
                <a16:creationId xmlns:a16="http://schemas.microsoft.com/office/drawing/2014/main" id="{14E7BCE6-C202-4F95-A0A3-ACF22D955CF9}"/>
              </a:ext>
            </a:extLst>
          </p:cNvPr>
          <p:cNvSpPr/>
          <p:nvPr/>
        </p:nvSpPr>
        <p:spPr>
          <a:xfrm>
            <a:off x="8995636" y="6555711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22" name="Таблица 121">
            <a:extLst>
              <a:ext uri="{FF2B5EF4-FFF2-40B4-BE49-F238E27FC236}">
                <a16:creationId xmlns:a16="http://schemas.microsoft.com/office/drawing/2014/main" id="{EE50F0DB-5BD9-41B6-A443-701F47E148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891959"/>
              </p:ext>
            </p:extLst>
          </p:nvPr>
        </p:nvGraphicFramePr>
        <p:xfrm>
          <a:off x="9045054" y="6671318"/>
          <a:ext cx="944302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4302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*34 361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9,</a:t>
                      </a: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9%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23" name="Прямоугольник 122">
            <a:extLst>
              <a:ext uri="{FF2B5EF4-FFF2-40B4-BE49-F238E27FC236}">
                <a16:creationId xmlns:a16="http://schemas.microsoft.com/office/drawing/2014/main" id="{29AEB6AE-DF37-4BDC-86C2-7D1B01C2EE18}"/>
              </a:ext>
            </a:extLst>
          </p:cNvPr>
          <p:cNvSpPr/>
          <p:nvPr/>
        </p:nvSpPr>
        <p:spPr>
          <a:xfrm>
            <a:off x="9181290" y="6208761"/>
            <a:ext cx="62682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ЗАО</a:t>
            </a:r>
          </a:p>
        </p:txBody>
      </p:sp>
      <p:sp>
        <p:nvSpPr>
          <p:cNvPr id="124" name="Овал 123">
            <a:extLst>
              <a:ext uri="{FF2B5EF4-FFF2-40B4-BE49-F238E27FC236}">
                <a16:creationId xmlns:a16="http://schemas.microsoft.com/office/drawing/2014/main" id="{0DE2E16D-BAB0-4826-AF09-2FD5F7B4E054}"/>
              </a:ext>
            </a:extLst>
          </p:cNvPr>
          <p:cNvSpPr/>
          <p:nvPr/>
        </p:nvSpPr>
        <p:spPr>
          <a:xfrm>
            <a:off x="9057820" y="4886773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25" name="Таблица 124">
            <a:extLst>
              <a:ext uri="{FF2B5EF4-FFF2-40B4-BE49-F238E27FC236}">
                <a16:creationId xmlns:a16="http://schemas.microsoft.com/office/drawing/2014/main" id="{60D39C8F-0DD7-496A-B85B-A667F3737E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5580021"/>
              </p:ext>
            </p:extLst>
          </p:nvPr>
        </p:nvGraphicFramePr>
        <p:xfrm>
          <a:off x="9116082" y="4996625"/>
          <a:ext cx="911695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169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*30 335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6,34%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26" name="Прямоугольник 125">
            <a:extLst>
              <a:ext uri="{FF2B5EF4-FFF2-40B4-BE49-F238E27FC236}">
                <a16:creationId xmlns:a16="http://schemas.microsoft.com/office/drawing/2014/main" id="{4B30B9A0-D37C-4EC4-AF01-1E39279DC03E}"/>
              </a:ext>
            </a:extLst>
          </p:cNvPr>
          <p:cNvSpPr/>
          <p:nvPr/>
        </p:nvSpPr>
        <p:spPr>
          <a:xfrm>
            <a:off x="9146544" y="4515827"/>
            <a:ext cx="77458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СЗАО</a:t>
            </a:r>
          </a:p>
        </p:txBody>
      </p:sp>
      <p:sp>
        <p:nvSpPr>
          <p:cNvPr id="127" name="Овал 126">
            <a:extLst>
              <a:ext uri="{FF2B5EF4-FFF2-40B4-BE49-F238E27FC236}">
                <a16:creationId xmlns:a16="http://schemas.microsoft.com/office/drawing/2014/main" id="{F0632BFE-4C17-420B-BA38-0E17829A9F7B}"/>
              </a:ext>
            </a:extLst>
          </p:cNvPr>
          <p:cNvSpPr/>
          <p:nvPr/>
        </p:nvSpPr>
        <p:spPr>
          <a:xfrm>
            <a:off x="12776219" y="5979567"/>
            <a:ext cx="1002232" cy="1002232"/>
          </a:xfrm>
          <a:prstGeom prst="ellipse">
            <a:avLst/>
          </a:prstGeom>
          <a:solidFill>
            <a:srgbClr val="F8CBAD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28" name="Таблица 127">
            <a:extLst>
              <a:ext uri="{FF2B5EF4-FFF2-40B4-BE49-F238E27FC236}">
                <a16:creationId xmlns:a16="http://schemas.microsoft.com/office/drawing/2014/main" id="{3876BD26-9F99-4C6F-B1CB-DEF294C700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8084867"/>
              </p:ext>
            </p:extLst>
          </p:nvPr>
        </p:nvGraphicFramePr>
        <p:xfrm>
          <a:off x="12856832" y="6085762"/>
          <a:ext cx="860838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0838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*46 961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14,78%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29" name="Прямоугольник 128">
            <a:extLst>
              <a:ext uri="{FF2B5EF4-FFF2-40B4-BE49-F238E27FC236}">
                <a16:creationId xmlns:a16="http://schemas.microsoft.com/office/drawing/2014/main" id="{0072A188-0FC6-4CDE-8AB6-3A669ED5104D}"/>
              </a:ext>
            </a:extLst>
          </p:cNvPr>
          <p:cNvSpPr/>
          <p:nvPr/>
        </p:nvSpPr>
        <p:spPr>
          <a:xfrm>
            <a:off x="12936009" y="5587535"/>
            <a:ext cx="63923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ВАО</a:t>
            </a:r>
          </a:p>
        </p:txBody>
      </p:sp>
      <p:sp>
        <p:nvSpPr>
          <p:cNvPr id="132" name="Овал 131">
            <a:extLst>
              <a:ext uri="{FF2B5EF4-FFF2-40B4-BE49-F238E27FC236}">
                <a16:creationId xmlns:a16="http://schemas.microsoft.com/office/drawing/2014/main" id="{6883D11B-47BA-46F7-977A-5F97A68BE49C}"/>
              </a:ext>
            </a:extLst>
          </p:cNvPr>
          <p:cNvSpPr/>
          <p:nvPr/>
        </p:nvSpPr>
        <p:spPr>
          <a:xfrm>
            <a:off x="12089372" y="4585333"/>
            <a:ext cx="962143" cy="962143"/>
          </a:xfrm>
          <a:prstGeom prst="ellipse">
            <a:avLst/>
          </a:prstGeom>
          <a:solidFill>
            <a:srgbClr val="B0BACB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33" name="Таблица 132">
            <a:extLst>
              <a:ext uri="{FF2B5EF4-FFF2-40B4-BE49-F238E27FC236}">
                <a16:creationId xmlns:a16="http://schemas.microsoft.com/office/drawing/2014/main" id="{22939830-CDF8-4DC3-A7B0-C8EB02D007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335593"/>
              </p:ext>
            </p:extLst>
          </p:nvPr>
        </p:nvGraphicFramePr>
        <p:xfrm>
          <a:off x="12030052" y="4697900"/>
          <a:ext cx="1107905" cy="72181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53809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*42 991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35542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12,72%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34" name="Прямоугольник 133">
            <a:extLst>
              <a:ext uri="{FF2B5EF4-FFF2-40B4-BE49-F238E27FC236}">
                <a16:creationId xmlns:a16="http://schemas.microsoft.com/office/drawing/2014/main" id="{FC904808-59D8-4035-908A-0B5927E1AD93}"/>
              </a:ext>
            </a:extLst>
          </p:cNvPr>
          <p:cNvSpPr/>
          <p:nvPr/>
        </p:nvSpPr>
        <p:spPr>
          <a:xfrm>
            <a:off x="12187746" y="4180458"/>
            <a:ext cx="786994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СВАО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135" name="Овал 134">
            <a:extLst>
              <a:ext uri="{FF2B5EF4-FFF2-40B4-BE49-F238E27FC236}">
                <a16:creationId xmlns:a16="http://schemas.microsoft.com/office/drawing/2014/main" id="{8DF7151A-0BE3-4546-BABC-0758CF229473}"/>
              </a:ext>
            </a:extLst>
          </p:cNvPr>
          <p:cNvSpPr/>
          <p:nvPr/>
        </p:nvSpPr>
        <p:spPr>
          <a:xfrm>
            <a:off x="10437593" y="3911139"/>
            <a:ext cx="1002232" cy="1002232"/>
          </a:xfrm>
          <a:prstGeom prst="ellipse">
            <a:avLst/>
          </a:prstGeom>
          <a:solidFill>
            <a:srgbClr val="F8CBAD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36" name="Таблица 135">
            <a:extLst>
              <a:ext uri="{FF2B5EF4-FFF2-40B4-BE49-F238E27FC236}">
                <a16:creationId xmlns:a16="http://schemas.microsoft.com/office/drawing/2014/main" id="{3203D4AF-5343-42F7-8635-64501941E4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929890"/>
              </p:ext>
            </p:extLst>
          </p:nvPr>
        </p:nvGraphicFramePr>
        <p:xfrm>
          <a:off x="10502452" y="4006523"/>
          <a:ext cx="897967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7967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*47 244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i="0" u="non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11,57%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37" name="Прямоугольник 136">
            <a:extLst>
              <a:ext uri="{FF2B5EF4-FFF2-40B4-BE49-F238E27FC236}">
                <a16:creationId xmlns:a16="http://schemas.microsoft.com/office/drawing/2014/main" id="{D4D17019-30DE-4F45-97DD-47592CF2F762}"/>
              </a:ext>
            </a:extLst>
          </p:cNvPr>
          <p:cNvSpPr/>
          <p:nvPr/>
        </p:nvSpPr>
        <p:spPr>
          <a:xfrm>
            <a:off x="10607881" y="3559917"/>
            <a:ext cx="63431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38" name="Прямая соединительная линия 137">
            <a:extLst>
              <a:ext uri="{FF2B5EF4-FFF2-40B4-BE49-F238E27FC236}">
                <a16:creationId xmlns:a16="http://schemas.microsoft.com/office/drawing/2014/main" id="{860E8634-72FC-4CFC-A8A6-F9359F51FB80}"/>
              </a:ext>
            </a:extLst>
          </p:cNvPr>
          <p:cNvCxnSpPr>
            <a:cxnSpLocks/>
            <a:stCxn id="124" idx="2"/>
            <a:endCxn id="124" idx="6"/>
          </p:cNvCxnSpPr>
          <p:nvPr/>
        </p:nvCxnSpPr>
        <p:spPr>
          <a:xfrm>
            <a:off x="9057820" y="538788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Прямая соединительная линия 155">
            <a:extLst>
              <a:ext uri="{FF2B5EF4-FFF2-40B4-BE49-F238E27FC236}">
                <a16:creationId xmlns:a16="http://schemas.microsoft.com/office/drawing/2014/main" id="{A34386E8-4349-4C64-94C8-B4CD99B137A6}"/>
              </a:ext>
            </a:extLst>
          </p:cNvPr>
          <p:cNvCxnSpPr>
            <a:cxnSpLocks/>
            <a:stCxn id="135" idx="2"/>
            <a:endCxn id="135" idx="6"/>
          </p:cNvCxnSpPr>
          <p:nvPr/>
        </p:nvCxnSpPr>
        <p:spPr>
          <a:xfrm>
            <a:off x="10437593" y="4412255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Прямая соединительная линия 156">
            <a:extLst>
              <a:ext uri="{FF2B5EF4-FFF2-40B4-BE49-F238E27FC236}">
                <a16:creationId xmlns:a16="http://schemas.microsoft.com/office/drawing/2014/main" id="{CCBF72EE-A5F1-45FB-BEBB-CFA16235CB14}"/>
              </a:ext>
            </a:extLst>
          </p:cNvPr>
          <p:cNvCxnSpPr>
            <a:cxnSpLocks/>
            <a:stCxn id="132" idx="2"/>
            <a:endCxn id="132" idx="6"/>
          </p:cNvCxnSpPr>
          <p:nvPr/>
        </p:nvCxnSpPr>
        <p:spPr>
          <a:xfrm>
            <a:off x="12089372" y="5066405"/>
            <a:ext cx="96214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Прямая соединительная линия 157">
            <a:extLst>
              <a:ext uri="{FF2B5EF4-FFF2-40B4-BE49-F238E27FC236}">
                <a16:creationId xmlns:a16="http://schemas.microsoft.com/office/drawing/2014/main" id="{81A718EA-C8CA-4691-96E3-1361CB7137BB}"/>
              </a:ext>
            </a:extLst>
          </p:cNvPr>
          <p:cNvCxnSpPr>
            <a:cxnSpLocks/>
            <a:stCxn id="127" idx="2"/>
            <a:endCxn id="127" idx="6"/>
          </p:cNvCxnSpPr>
          <p:nvPr/>
        </p:nvCxnSpPr>
        <p:spPr>
          <a:xfrm>
            <a:off x="12776219" y="648068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Овал 158">
            <a:extLst>
              <a:ext uri="{FF2B5EF4-FFF2-40B4-BE49-F238E27FC236}">
                <a16:creationId xmlns:a16="http://schemas.microsoft.com/office/drawing/2014/main" id="{90FEF38B-9E00-4083-8F0E-0724D5C2A446}"/>
              </a:ext>
            </a:extLst>
          </p:cNvPr>
          <p:cNvSpPr/>
          <p:nvPr/>
        </p:nvSpPr>
        <p:spPr>
          <a:xfrm>
            <a:off x="6694567" y="1861898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60" name="Таблица 159">
            <a:extLst>
              <a:ext uri="{FF2B5EF4-FFF2-40B4-BE49-F238E27FC236}">
                <a16:creationId xmlns:a16="http://schemas.microsoft.com/office/drawing/2014/main" id="{F249D642-9AFC-4541-8EEF-C2007C65BC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095023"/>
              </p:ext>
            </p:extLst>
          </p:nvPr>
        </p:nvGraphicFramePr>
        <p:xfrm>
          <a:off x="6726377" y="1966827"/>
          <a:ext cx="954704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54704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</a:t>
                      </a: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7 653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0,9%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61" name="Прямоугольник 160">
            <a:extLst>
              <a:ext uri="{FF2B5EF4-FFF2-40B4-BE49-F238E27FC236}">
                <a16:creationId xmlns:a16="http://schemas.microsoft.com/office/drawing/2014/main" id="{EE8B8C9E-BFED-4DAD-B5BE-380980877228}"/>
              </a:ext>
            </a:extLst>
          </p:cNvPr>
          <p:cNvSpPr/>
          <p:nvPr/>
        </p:nvSpPr>
        <p:spPr>
          <a:xfrm>
            <a:off x="6755444" y="2923002"/>
            <a:ext cx="881298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ЗелАО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62" name="Прямая соединительная линия 161">
            <a:extLst>
              <a:ext uri="{FF2B5EF4-FFF2-40B4-BE49-F238E27FC236}">
                <a16:creationId xmlns:a16="http://schemas.microsoft.com/office/drawing/2014/main" id="{A350FA61-342D-481B-BCD2-A1BCF78743B4}"/>
              </a:ext>
            </a:extLst>
          </p:cNvPr>
          <p:cNvCxnSpPr>
            <a:cxnSpLocks/>
            <a:stCxn id="159" idx="2"/>
            <a:endCxn id="159" idx="6"/>
          </p:cNvCxnSpPr>
          <p:nvPr/>
        </p:nvCxnSpPr>
        <p:spPr>
          <a:xfrm>
            <a:off x="6694567" y="2363013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Прямоугольник 162">
            <a:extLst>
              <a:ext uri="{FF2B5EF4-FFF2-40B4-BE49-F238E27FC236}">
                <a16:creationId xmlns:a16="http://schemas.microsoft.com/office/drawing/2014/main" id="{2F67BC69-21FA-4A58-A553-8CBE49576359}"/>
              </a:ext>
            </a:extLst>
          </p:cNvPr>
          <p:cNvSpPr/>
          <p:nvPr/>
        </p:nvSpPr>
        <p:spPr>
          <a:xfrm>
            <a:off x="13366690" y="1215822"/>
            <a:ext cx="189198" cy="410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64" name="Прямоугольник 163">
            <a:extLst>
              <a:ext uri="{FF2B5EF4-FFF2-40B4-BE49-F238E27FC236}">
                <a16:creationId xmlns:a16="http://schemas.microsoft.com/office/drawing/2014/main" id="{326FA6AA-BFDD-47FA-A7E4-423D135E0780}"/>
              </a:ext>
            </a:extLst>
          </p:cNvPr>
          <p:cNvSpPr/>
          <p:nvPr/>
        </p:nvSpPr>
        <p:spPr>
          <a:xfrm>
            <a:off x="6509953" y="1311867"/>
            <a:ext cx="8029270" cy="410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Распределение обращений по территориальному признаку</a:t>
            </a:r>
          </a:p>
        </p:txBody>
      </p:sp>
      <p:sp>
        <p:nvSpPr>
          <p:cNvPr id="165" name="Овал 164">
            <a:extLst>
              <a:ext uri="{FF2B5EF4-FFF2-40B4-BE49-F238E27FC236}">
                <a16:creationId xmlns:a16="http://schemas.microsoft.com/office/drawing/2014/main" id="{F5AE4BAD-01F4-4695-93D0-5F92CF4C11EE}"/>
              </a:ext>
            </a:extLst>
          </p:cNvPr>
          <p:cNvSpPr/>
          <p:nvPr/>
        </p:nvSpPr>
        <p:spPr>
          <a:xfrm>
            <a:off x="8564348" y="9361809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66" name="Прямоугольник 165">
            <a:extLst>
              <a:ext uri="{FF2B5EF4-FFF2-40B4-BE49-F238E27FC236}">
                <a16:creationId xmlns:a16="http://schemas.microsoft.com/office/drawing/2014/main" id="{3D44C70D-D343-4446-A607-52026C145A43}"/>
              </a:ext>
            </a:extLst>
          </p:cNvPr>
          <p:cNvSpPr/>
          <p:nvPr/>
        </p:nvSpPr>
        <p:spPr>
          <a:xfrm>
            <a:off x="8633421" y="9017832"/>
            <a:ext cx="91439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ТиНАО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67" name="Прямая соединительная линия 166">
            <a:extLst>
              <a:ext uri="{FF2B5EF4-FFF2-40B4-BE49-F238E27FC236}">
                <a16:creationId xmlns:a16="http://schemas.microsoft.com/office/drawing/2014/main" id="{7F41DAF2-809F-4E6D-850A-756E116C0E1D}"/>
              </a:ext>
            </a:extLst>
          </p:cNvPr>
          <p:cNvCxnSpPr/>
          <p:nvPr/>
        </p:nvCxnSpPr>
        <p:spPr>
          <a:xfrm>
            <a:off x="8556703" y="9924588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8" name="Таблица 167">
            <a:extLst>
              <a:ext uri="{FF2B5EF4-FFF2-40B4-BE49-F238E27FC236}">
                <a16:creationId xmlns:a16="http://schemas.microsoft.com/office/drawing/2014/main" id="{6FE5FDFC-A2EB-4335-BF70-1396170984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627311"/>
              </p:ext>
            </p:extLst>
          </p:nvPr>
        </p:nvGraphicFramePr>
        <p:xfrm>
          <a:off x="8628912" y="9529606"/>
          <a:ext cx="892148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2148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2 060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0,26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%</a:t>
                      </a:r>
                      <a:endParaRPr lang="ru-RU" sz="1700" b="0" dirty="0">
                        <a:solidFill>
                          <a:schemeClr val="tx1"/>
                        </a:solidFill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69" name="Овал 168">
            <a:extLst>
              <a:ext uri="{FF2B5EF4-FFF2-40B4-BE49-F238E27FC236}">
                <a16:creationId xmlns:a16="http://schemas.microsoft.com/office/drawing/2014/main" id="{B63E9F54-08E1-4B0B-AD40-8C663FE9CB4A}"/>
              </a:ext>
            </a:extLst>
          </p:cNvPr>
          <p:cNvSpPr/>
          <p:nvPr/>
        </p:nvSpPr>
        <p:spPr>
          <a:xfrm>
            <a:off x="10975473" y="6101883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70" name="Таблица 169">
            <a:extLst>
              <a:ext uri="{FF2B5EF4-FFF2-40B4-BE49-F238E27FC236}">
                <a16:creationId xmlns:a16="http://schemas.microsoft.com/office/drawing/2014/main" id="{AA04A5A8-2263-4A58-9BB1-9BCA89F29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4832322"/>
              </p:ext>
            </p:extLst>
          </p:nvPr>
        </p:nvGraphicFramePr>
        <p:xfrm>
          <a:off x="11010437" y="6219394"/>
          <a:ext cx="961805" cy="74435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18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*43 055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37099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6,93%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71" name="Прямоугольник 170">
            <a:extLst>
              <a:ext uri="{FF2B5EF4-FFF2-40B4-BE49-F238E27FC236}">
                <a16:creationId xmlns:a16="http://schemas.microsoft.com/office/drawing/2014/main" id="{267DCD2F-9C84-48CD-BD47-8CFD93663335}"/>
              </a:ext>
            </a:extLst>
          </p:cNvPr>
          <p:cNvSpPr/>
          <p:nvPr/>
        </p:nvSpPr>
        <p:spPr>
          <a:xfrm>
            <a:off x="11147024" y="5747563"/>
            <a:ext cx="65473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ЦАО</a:t>
            </a:r>
          </a:p>
        </p:txBody>
      </p:sp>
      <p:cxnSp>
        <p:nvCxnSpPr>
          <p:cNvPr id="172" name="Прямая соединительная линия 171">
            <a:extLst>
              <a:ext uri="{FF2B5EF4-FFF2-40B4-BE49-F238E27FC236}">
                <a16:creationId xmlns:a16="http://schemas.microsoft.com/office/drawing/2014/main" id="{403CF392-5D18-4A43-9B51-F88092A37916}"/>
              </a:ext>
            </a:extLst>
          </p:cNvPr>
          <p:cNvCxnSpPr>
            <a:cxnSpLocks/>
            <a:stCxn id="169" idx="2"/>
            <a:endCxn id="169" idx="6"/>
          </p:cNvCxnSpPr>
          <p:nvPr/>
        </p:nvCxnSpPr>
        <p:spPr>
          <a:xfrm>
            <a:off x="10975473" y="660299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Овал 172">
            <a:extLst>
              <a:ext uri="{FF2B5EF4-FFF2-40B4-BE49-F238E27FC236}">
                <a16:creationId xmlns:a16="http://schemas.microsoft.com/office/drawing/2014/main" id="{886EDF50-50BD-43A8-A27F-E21459F20FCB}"/>
              </a:ext>
            </a:extLst>
          </p:cNvPr>
          <p:cNvSpPr/>
          <p:nvPr/>
        </p:nvSpPr>
        <p:spPr>
          <a:xfrm>
            <a:off x="9938033" y="8022327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74" name="Таблица 173">
            <a:extLst>
              <a:ext uri="{FF2B5EF4-FFF2-40B4-BE49-F238E27FC236}">
                <a16:creationId xmlns:a16="http://schemas.microsoft.com/office/drawing/2014/main" id="{D016F51F-ADFF-4C91-BF25-3A4311E881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5724893"/>
              </p:ext>
            </p:extLst>
          </p:nvPr>
        </p:nvGraphicFramePr>
        <p:xfrm>
          <a:off x="9953026" y="8125772"/>
          <a:ext cx="998686" cy="8114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9868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86409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*43 277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25051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12,93%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75" name="Прямоугольник 174">
            <a:extLst>
              <a:ext uri="{FF2B5EF4-FFF2-40B4-BE49-F238E27FC236}">
                <a16:creationId xmlns:a16="http://schemas.microsoft.com/office/drawing/2014/main" id="{13F1616C-AFAA-4172-86F1-EA5472D79AE5}"/>
              </a:ext>
            </a:extLst>
          </p:cNvPr>
          <p:cNvSpPr/>
          <p:nvPr/>
        </p:nvSpPr>
        <p:spPr>
          <a:xfrm>
            <a:off x="10036671" y="7707285"/>
            <a:ext cx="83040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ЮЗАО</a:t>
            </a:r>
          </a:p>
        </p:txBody>
      </p:sp>
      <p:cxnSp>
        <p:nvCxnSpPr>
          <p:cNvPr id="176" name="Прямая соединительная линия 175">
            <a:extLst>
              <a:ext uri="{FF2B5EF4-FFF2-40B4-BE49-F238E27FC236}">
                <a16:creationId xmlns:a16="http://schemas.microsoft.com/office/drawing/2014/main" id="{90237A46-5B28-44C8-94CB-EDC156E447D9}"/>
              </a:ext>
            </a:extLst>
          </p:cNvPr>
          <p:cNvCxnSpPr>
            <a:cxnSpLocks/>
            <a:stCxn id="173" idx="2"/>
            <a:endCxn id="173" idx="6"/>
          </p:cNvCxnSpPr>
          <p:nvPr/>
        </p:nvCxnSpPr>
        <p:spPr>
          <a:xfrm>
            <a:off x="9938033" y="852344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Овал 176">
            <a:extLst>
              <a:ext uri="{FF2B5EF4-FFF2-40B4-BE49-F238E27FC236}">
                <a16:creationId xmlns:a16="http://schemas.microsoft.com/office/drawing/2014/main" id="{1AFEC167-1961-49D4-B115-50B57E2687C8}"/>
              </a:ext>
            </a:extLst>
          </p:cNvPr>
          <p:cNvSpPr/>
          <p:nvPr/>
        </p:nvSpPr>
        <p:spPr>
          <a:xfrm>
            <a:off x="11481831" y="8678985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78" name="Таблица 177">
            <a:extLst>
              <a:ext uri="{FF2B5EF4-FFF2-40B4-BE49-F238E27FC236}">
                <a16:creationId xmlns:a16="http://schemas.microsoft.com/office/drawing/2014/main" id="{BB5071C7-102E-4898-956E-2787861736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455693"/>
              </p:ext>
            </p:extLst>
          </p:nvPr>
        </p:nvGraphicFramePr>
        <p:xfrm>
          <a:off x="11560410" y="8798784"/>
          <a:ext cx="913395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339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*26 220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9,7%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79" name="Прямоугольник 178">
            <a:extLst>
              <a:ext uri="{FF2B5EF4-FFF2-40B4-BE49-F238E27FC236}">
                <a16:creationId xmlns:a16="http://schemas.microsoft.com/office/drawing/2014/main" id="{12400CFD-CA65-4042-A2D8-BF068DA09C02}"/>
              </a:ext>
            </a:extLst>
          </p:cNvPr>
          <p:cNvSpPr/>
          <p:nvPr/>
        </p:nvSpPr>
        <p:spPr>
          <a:xfrm>
            <a:off x="11642663" y="8379212"/>
            <a:ext cx="68527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ЮАО</a:t>
            </a:r>
          </a:p>
        </p:txBody>
      </p:sp>
      <p:cxnSp>
        <p:nvCxnSpPr>
          <p:cNvPr id="180" name="Прямая соединительная линия 179">
            <a:extLst>
              <a:ext uri="{FF2B5EF4-FFF2-40B4-BE49-F238E27FC236}">
                <a16:creationId xmlns:a16="http://schemas.microsoft.com/office/drawing/2014/main" id="{9FB88019-7272-480B-8A62-4BDB819709AD}"/>
              </a:ext>
            </a:extLst>
          </p:cNvPr>
          <p:cNvCxnSpPr>
            <a:cxnSpLocks/>
            <a:stCxn id="177" idx="2"/>
            <a:endCxn id="177" idx="6"/>
          </p:cNvCxnSpPr>
          <p:nvPr/>
        </p:nvCxnSpPr>
        <p:spPr>
          <a:xfrm>
            <a:off x="11481831" y="9180101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Овал 180">
            <a:extLst>
              <a:ext uri="{FF2B5EF4-FFF2-40B4-BE49-F238E27FC236}">
                <a16:creationId xmlns:a16="http://schemas.microsoft.com/office/drawing/2014/main" id="{089522A0-4F2E-40EF-9A6B-6825135B88A7}"/>
              </a:ext>
            </a:extLst>
          </p:cNvPr>
          <p:cNvSpPr/>
          <p:nvPr/>
        </p:nvSpPr>
        <p:spPr>
          <a:xfrm>
            <a:off x="12550400" y="7637258"/>
            <a:ext cx="1002232" cy="1002232"/>
          </a:xfrm>
          <a:prstGeom prst="ellipse">
            <a:avLst/>
          </a:prstGeom>
          <a:solidFill>
            <a:srgbClr val="F8CBAD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82" name="Таблица 181">
            <a:extLst>
              <a:ext uri="{FF2B5EF4-FFF2-40B4-BE49-F238E27FC236}">
                <a16:creationId xmlns:a16="http://schemas.microsoft.com/office/drawing/2014/main" id="{03C3D7C9-D5FD-43FE-A789-F02620DFAF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3444420"/>
              </p:ext>
            </p:extLst>
          </p:nvPr>
        </p:nvGraphicFramePr>
        <p:xfrm>
          <a:off x="12519876" y="7757512"/>
          <a:ext cx="1107905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*47 238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13,97%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83" name="Прямоугольник 182">
            <a:extLst>
              <a:ext uri="{FF2B5EF4-FFF2-40B4-BE49-F238E27FC236}">
                <a16:creationId xmlns:a16="http://schemas.microsoft.com/office/drawing/2014/main" id="{8728D402-E855-448D-A2C0-7399D6EA2E9F}"/>
              </a:ext>
            </a:extLst>
          </p:cNvPr>
          <p:cNvSpPr/>
          <p:nvPr/>
        </p:nvSpPr>
        <p:spPr>
          <a:xfrm>
            <a:off x="12643370" y="7289287"/>
            <a:ext cx="84281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ЮВАО</a:t>
            </a:r>
          </a:p>
        </p:txBody>
      </p:sp>
      <p:cxnSp>
        <p:nvCxnSpPr>
          <p:cNvPr id="184" name="Прямая соединительная линия 183">
            <a:extLst>
              <a:ext uri="{FF2B5EF4-FFF2-40B4-BE49-F238E27FC236}">
                <a16:creationId xmlns:a16="http://schemas.microsoft.com/office/drawing/2014/main" id="{EDCFA33E-BE69-418E-9E30-085BFD3413F8}"/>
              </a:ext>
            </a:extLst>
          </p:cNvPr>
          <p:cNvCxnSpPr>
            <a:cxnSpLocks/>
            <a:stCxn id="181" idx="2"/>
            <a:endCxn id="181" idx="6"/>
          </p:cNvCxnSpPr>
          <p:nvPr/>
        </p:nvCxnSpPr>
        <p:spPr>
          <a:xfrm>
            <a:off x="12550400" y="8138373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Прямая соединительная линия 184">
            <a:extLst>
              <a:ext uri="{FF2B5EF4-FFF2-40B4-BE49-F238E27FC236}">
                <a16:creationId xmlns:a16="http://schemas.microsoft.com/office/drawing/2014/main" id="{AC09EBAD-ABA7-4762-A07A-FF2B0E5AB8B7}"/>
              </a:ext>
            </a:extLst>
          </p:cNvPr>
          <p:cNvCxnSpPr>
            <a:cxnSpLocks/>
            <a:stCxn id="120" idx="2"/>
            <a:endCxn id="120" idx="6"/>
          </p:cNvCxnSpPr>
          <p:nvPr/>
        </p:nvCxnSpPr>
        <p:spPr>
          <a:xfrm>
            <a:off x="8995636" y="7056827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6" name="Таблица 185">
            <a:extLst>
              <a:ext uri="{FF2B5EF4-FFF2-40B4-BE49-F238E27FC236}">
                <a16:creationId xmlns:a16="http://schemas.microsoft.com/office/drawing/2014/main" id="{637BC454-3C61-4D23-A384-3FF8927EDB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173"/>
              </p:ext>
            </p:extLst>
          </p:nvPr>
        </p:nvGraphicFramePr>
        <p:xfrm>
          <a:off x="625642" y="2153788"/>
          <a:ext cx="5652000" cy="3062674"/>
        </p:xfrm>
        <a:graphic>
          <a:graphicData uri="http://schemas.openxmlformats.org/drawingml/2006/table">
            <a:tbl>
              <a:tblPr>
                <a:effectLst/>
                <a:tableStyleId>{8EC20E35-A176-4012-BC5E-935CFFF8708E}</a:tableStyleId>
              </a:tblPr>
              <a:tblGrid>
                <a:gridCol w="1165877">
                  <a:extLst>
                    <a:ext uri="{9D8B030D-6E8A-4147-A177-3AD203B41FA5}">
                      <a16:colId xmlns:a16="http://schemas.microsoft.com/office/drawing/2014/main" val="3406986213"/>
                    </a:ext>
                  </a:extLst>
                </a:gridCol>
                <a:gridCol w="1379294">
                  <a:extLst>
                    <a:ext uri="{9D8B030D-6E8A-4147-A177-3AD203B41FA5}">
                      <a16:colId xmlns:a16="http://schemas.microsoft.com/office/drawing/2014/main" val="1133181293"/>
                    </a:ext>
                  </a:extLst>
                </a:gridCol>
                <a:gridCol w="1407480">
                  <a:extLst>
                    <a:ext uri="{9D8B030D-6E8A-4147-A177-3AD203B41FA5}">
                      <a16:colId xmlns:a16="http://schemas.microsoft.com/office/drawing/2014/main" val="2849304261"/>
                    </a:ext>
                  </a:extLst>
                </a:gridCol>
                <a:gridCol w="1699349">
                  <a:extLst>
                    <a:ext uri="{9D8B030D-6E8A-4147-A177-3AD203B41FA5}">
                      <a16:colId xmlns:a16="http://schemas.microsoft.com/office/drawing/2014/main" val="254461425"/>
                    </a:ext>
                  </a:extLst>
                </a:gridCol>
              </a:tblGrid>
              <a:tr h="484717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Количество </a:t>
                      </a:r>
                    </a:p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 от общего количества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*на 100 тысяч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жителей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44975"/>
                  </a:ext>
                </a:extLst>
              </a:tr>
              <a:tr h="18569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ЦАО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335 550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6,93%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43 055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719884"/>
                  </a:ext>
                </a:extLst>
              </a:tr>
              <a:tr h="18569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560 371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11,57%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47 244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92989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615 872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12,72%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42 991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5536219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715 810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14,78%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46 961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539354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676 326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13,97%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47 238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121188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469 653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9,7%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26 220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198113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625 977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12,93%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43 277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971214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479 678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9,9%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34 361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297949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306 805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6,34%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30 335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246324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ЗелАО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44 164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0,9%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17 653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335700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ТиНАО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12 610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0,26%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2 060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92666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VF Medium" panose="020B0504020202020204" pitchFamily="34" charset="0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ВСЕГО 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VF Medium" panose="020B0504020202020204" pitchFamily="34" charset="0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4 842 816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solidFill>
                            <a:schemeClr val="bg1"/>
                          </a:solidFill>
                          <a:effectLst/>
                          <a:latin typeface="Golos UI VF Medium" panose="020B0504020202020204" pitchFamily="34" charset="0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100%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VF Medium" panose="020B0504020202020204" pitchFamily="34" charset="0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37 654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106865"/>
                  </a:ext>
                </a:extLst>
              </a:tr>
            </a:tbl>
          </a:graphicData>
        </a:graphic>
      </p:graphicFrame>
      <p:sp>
        <p:nvSpPr>
          <p:cNvPr id="67" name="Прямоугольник 66">
            <a:extLst>
              <a:ext uri="{FF2B5EF4-FFF2-40B4-BE49-F238E27FC236}">
                <a16:creationId xmlns:a16="http://schemas.microsoft.com/office/drawing/2014/main" id="{15839E99-1360-4996-A17D-7893B8261E17}"/>
              </a:ext>
            </a:extLst>
          </p:cNvPr>
          <p:cNvSpPr/>
          <p:nvPr/>
        </p:nvSpPr>
        <p:spPr>
          <a:xfrm>
            <a:off x="4077195" y="212412"/>
            <a:ext cx="10143630" cy="710460"/>
          </a:xfrm>
          <a:prstGeom prst="rect">
            <a:avLst/>
          </a:prstGeom>
          <a:solidFill>
            <a:schemeClr val="bg1">
              <a:alpha val="60000"/>
            </a:scheme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граждан, общее количество за 2023 год </a:t>
            </a: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(портал «Наш город», ЕДЦ)</a:t>
            </a:r>
          </a:p>
        </p:txBody>
      </p:sp>
      <p:sp>
        <p:nvSpPr>
          <p:cNvPr id="73" name="Прямоугольник 72">
            <a:extLst>
              <a:ext uri="{FF2B5EF4-FFF2-40B4-BE49-F238E27FC236}">
                <a16:creationId xmlns:a16="http://schemas.microsoft.com/office/drawing/2014/main" id="{2ADE6C20-770E-4506-AD52-494BA6091DCB}"/>
              </a:ext>
            </a:extLst>
          </p:cNvPr>
          <p:cNvSpPr/>
          <p:nvPr/>
        </p:nvSpPr>
        <p:spPr>
          <a:xfrm>
            <a:off x="727243" y="5680872"/>
            <a:ext cx="80292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Содержание общедомового имущества:</a:t>
            </a:r>
          </a:p>
        </p:txBody>
      </p:sp>
      <p:sp>
        <p:nvSpPr>
          <p:cNvPr id="75" name="Прямоугольник 74">
            <a:extLst>
              <a:ext uri="{FF2B5EF4-FFF2-40B4-BE49-F238E27FC236}">
                <a16:creationId xmlns:a16="http://schemas.microsoft.com/office/drawing/2014/main" id="{F4C84274-2FF0-4D26-AA6B-A9DECA124144}"/>
              </a:ext>
            </a:extLst>
          </p:cNvPr>
          <p:cNvSpPr/>
          <p:nvPr/>
        </p:nvSpPr>
        <p:spPr>
          <a:xfrm>
            <a:off x="745397" y="8224790"/>
            <a:ext cx="80292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Содержание городских территорий:</a:t>
            </a:r>
          </a:p>
        </p:txBody>
      </p:sp>
      <p:graphicFrame>
        <p:nvGraphicFramePr>
          <p:cNvPr id="101" name="Таблица 100">
            <a:extLst>
              <a:ext uri="{FF2B5EF4-FFF2-40B4-BE49-F238E27FC236}">
                <a16:creationId xmlns:a16="http://schemas.microsoft.com/office/drawing/2014/main" id="{4949EF13-4FB1-41EC-9060-A1F53A7225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488634"/>
              </p:ext>
            </p:extLst>
          </p:nvPr>
        </p:nvGraphicFramePr>
        <p:xfrm>
          <a:off x="604372" y="5994827"/>
          <a:ext cx="7008917" cy="2123999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{8EC20E35-A176-4012-BC5E-935CFFF8708E}</a:tableStyleId>
              </a:tblPr>
              <a:tblGrid>
                <a:gridCol w="3872077">
                  <a:extLst>
                    <a:ext uri="{9D8B030D-6E8A-4147-A177-3AD203B41FA5}">
                      <a16:colId xmlns:a16="http://schemas.microsoft.com/office/drawing/2014/main" val="3028178348"/>
                    </a:ext>
                  </a:extLst>
                </a:gridCol>
                <a:gridCol w="1479183">
                  <a:extLst>
                    <a:ext uri="{9D8B030D-6E8A-4147-A177-3AD203B41FA5}">
                      <a16:colId xmlns:a16="http://schemas.microsoft.com/office/drawing/2014/main" val="3334792602"/>
                    </a:ext>
                  </a:extLst>
                </a:gridCol>
                <a:gridCol w="1657657">
                  <a:extLst>
                    <a:ext uri="{9D8B030D-6E8A-4147-A177-3AD203B41FA5}">
                      <a16:colId xmlns:a16="http://schemas.microsoft.com/office/drawing/2014/main" val="303978967"/>
                    </a:ext>
                  </a:extLst>
                </a:gridCol>
              </a:tblGrid>
              <a:tr h="254153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Отсутствие освещения в местах общего пользования 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535 029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САО, СВАО, ВАО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2698570"/>
                  </a:ext>
                </a:extLst>
              </a:tr>
              <a:tr h="254153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Температура в квартире ниже нормативной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503 893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САО, ВАО, ЮВАО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191953"/>
                  </a:ext>
                </a:extLst>
              </a:tr>
              <a:tr h="254153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Лифт требует ремонта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411 219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1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С</a:t>
                      </a: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74124"/>
                  </a:ext>
                </a:extLst>
              </a:tr>
              <a:tr h="272308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Загрязнение/замусоренность подъезда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284 130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1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С</a:t>
                      </a: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ВАО, </a:t>
                      </a:r>
                      <a:r>
                        <a:rPr lang="ru-RU" sz="11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ЮВ</a:t>
                      </a: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50894"/>
                  </a:ext>
                </a:extLst>
              </a:tr>
              <a:tr h="272308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Засор мусоропровода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269 080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1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С</a:t>
                      </a: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ЮВАО,</a:t>
                      </a:r>
                      <a:r>
                        <a:rPr lang="ru-RU" sz="11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ЮЗ</a:t>
                      </a: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838001"/>
                  </a:ext>
                </a:extLst>
              </a:tr>
              <a:tr h="272308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Отсутствие ГВС в доме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239 040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3917752"/>
                  </a:ext>
                </a:extLst>
              </a:tr>
              <a:tr h="272308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Повреждение элементов входной двери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172 980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591405"/>
                  </a:ext>
                </a:extLst>
              </a:tr>
              <a:tr h="272308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Недогрев ГВС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163 666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СВАО, ВАО, ЮВАО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537231"/>
                  </a:ext>
                </a:extLst>
              </a:tr>
            </a:tbl>
          </a:graphicData>
        </a:graphic>
      </p:graphicFrame>
      <p:graphicFrame>
        <p:nvGraphicFramePr>
          <p:cNvPr id="102" name="Таблица 101">
            <a:extLst>
              <a:ext uri="{FF2B5EF4-FFF2-40B4-BE49-F238E27FC236}">
                <a16:creationId xmlns:a16="http://schemas.microsoft.com/office/drawing/2014/main" id="{A84567E9-96B8-4702-B6E3-A971E1563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5574232"/>
              </p:ext>
            </p:extLst>
          </p:nvPr>
        </p:nvGraphicFramePr>
        <p:xfrm>
          <a:off x="622665" y="8486192"/>
          <a:ext cx="7008917" cy="1889725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{8EC20E35-A176-4012-BC5E-935CFFF8708E}</a:tableStyleId>
              </a:tblPr>
              <a:tblGrid>
                <a:gridCol w="3872077">
                  <a:extLst>
                    <a:ext uri="{9D8B030D-6E8A-4147-A177-3AD203B41FA5}">
                      <a16:colId xmlns:a16="http://schemas.microsoft.com/office/drawing/2014/main" val="3028178348"/>
                    </a:ext>
                  </a:extLst>
                </a:gridCol>
                <a:gridCol w="1474241">
                  <a:extLst>
                    <a:ext uri="{9D8B030D-6E8A-4147-A177-3AD203B41FA5}">
                      <a16:colId xmlns:a16="http://schemas.microsoft.com/office/drawing/2014/main" val="3334792602"/>
                    </a:ext>
                  </a:extLst>
                </a:gridCol>
                <a:gridCol w="1662599">
                  <a:extLst>
                    <a:ext uri="{9D8B030D-6E8A-4147-A177-3AD203B41FA5}">
                      <a16:colId xmlns:a16="http://schemas.microsoft.com/office/drawing/2014/main" val="303978967"/>
                    </a:ext>
                  </a:extLst>
                </a:gridCol>
              </a:tblGrid>
              <a:tr h="234775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Наличие снега, наледи</a:t>
                      </a:r>
                    </a:p>
                  </a:txBody>
                  <a:tcPr marL="19050" marR="19050" marT="12700" marB="12700" anchor="b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480 173</a:t>
                      </a:r>
                    </a:p>
                  </a:txBody>
                  <a:tcPr marL="19050" marR="19050" marT="12700" marB="12700" anchor="b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САО, 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2698570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Загрязнение/замусоренность территории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137 343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191953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Повреждение/уничтожение МАФ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51 704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74124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Поломка уличного освещения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43 680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СВАО, ЮЗАО, 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50894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Переполнение урны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30 941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838001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Повреждение асфальтобетонного покрытия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23 007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3917752"/>
                  </a:ext>
                </a:extLst>
              </a:tr>
              <a:tr h="246300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Загрязнение/замусоренность контейнерной площадки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22 985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САО, 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591405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Переполнение контейнера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21 702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САО, 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537231"/>
                  </a:ext>
                </a:extLst>
              </a:tr>
            </a:tbl>
          </a:graphicData>
        </a:graphic>
      </p:graphicFrame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A6E50E53-852D-40B2-A8DF-75871D5F94C2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72875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единительная линия 62">
            <a:extLst>
              <a:ext uri="{FF2B5EF4-FFF2-40B4-BE49-F238E27FC236}">
                <a16:creationId xmlns:a16="http://schemas.microsoft.com/office/drawing/2014/main" id="{330D08DF-0392-4055-9CC1-6F700AFD4894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95508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Прямоугольник 64">
            <a:extLst>
              <a:ext uri="{FF2B5EF4-FFF2-40B4-BE49-F238E27FC236}">
                <a16:creationId xmlns:a16="http://schemas.microsoft.com/office/drawing/2014/main" id="{44A2589A-7EEC-44AD-8B00-6CBD03EEE216}"/>
              </a:ext>
            </a:extLst>
          </p:cNvPr>
          <p:cNvSpPr/>
          <p:nvPr/>
        </p:nvSpPr>
        <p:spPr>
          <a:xfrm>
            <a:off x="13711796" y="480138"/>
            <a:ext cx="1561860" cy="380561"/>
          </a:xfrm>
          <a:prstGeom prst="rect">
            <a:avLst/>
          </a:prstGeom>
          <a:noFill/>
          <a:ln w="19050">
            <a:noFill/>
            <a:prstDash val="dash"/>
          </a:ln>
          <a:effectLst/>
        </p:spPr>
        <p:txBody>
          <a:bodyPr wrap="square" lIns="39247" tIns="39247" rIns="39247" bIns="39247">
            <a:spAutoFit/>
          </a:bodyPr>
          <a:lstStyle/>
          <a:p>
            <a:pPr marL="0" marR="0" lvl="0" indent="0" algn="ctr" defTabSz="4984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958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4606827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Таблица 16">
            <a:extLst>
              <a:ext uri="{FF2B5EF4-FFF2-40B4-BE49-F238E27FC236}">
                <a16:creationId xmlns:a16="http://schemas.microsoft.com/office/drawing/2014/main" id="{D7C13B85-E4E6-4F69-899D-1FFA3D9323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621121"/>
              </p:ext>
            </p:extLst>
          </p:nvPr>
        </p:nvGraphicFramePr>
        <p:xfrm>
          <a:off x="374650" y="5801116"/>
          <a:ext cx="6934200" cy="6504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34200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ctr">
                        <a:defRPr sz="1600" b="0" i="0" u="none" strike="noStrike" kern="1200" spc="0" baseline="0">
                          <a:solidFill>
                            <a:srgbClr val="000000">
                              <a:lumMod val="65000"/>
                              <a:lumOff val="35000"/>
                            </a:srgbClr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defRPr>
                      </a:pPr>
                      <a:r>
                        <a:rPr lang="ru-RU" sz="180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Рейтинг тематик обращений граждан по содержанию </a:t>
                      </a:r>
                      <a:r>
                        <a:rPr lang="ru-RU" sz="1800" b="0" i="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общедомового имущества</a:t>
                      </a:r>
                      <a:r>
                        <a:rPr lang="ru-RU" sz="180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 за 2023 год </a:t>
                      </a:r>
                      <a:r>
                        <a:rPr lang="ru-RU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en-US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</a:t>
                      </a:r>
                      <a:r>
                        <a:rPr lang="ru-RU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 темы)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C385E5D-9DF8-4FC4-82E0-03C22285E92B}"/>
              </a:ext>
            </a:extLst>
          </p:cNvPr>
          <p:cNvSpPr/>
          <p:nvPr/>
        </p:nvSpPr>
        <p:spPr>
          <a:xfrm>
            <a:off x="4077195" y="275339"/>
            <a:ext cx="10143630" cy="613866"/>
          </a:xfrm>
          <a:prstGeom prst="rect">
            <a:avLst/>
          </a:prstGeom>
          <a:solidFill>
            <a:srgbClr val="D0CECE">
              <a:alpha val="60000"/>
            </a:srgb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 за 2023 год (портал «Наш город», ЕДЦ)</a:t>
            </a:r>
          </a:p>
        </p:txBody>
      </p:sp>
      <p:graphicFrame>
        <p:nvGraphicFramePr>
          <p:cNvPr id="13" name="Таблица 16">
            <a:extLst>
              <a:ext uri="{FF2B5EF4-FFF2-40B4-BE49-F238E27FC236}">
                <a16:creationId xmlns:a16="http://schemas.microsoft.com/office/drawing/2014/main" id="{856A92CB-84BE-4DC7-BB50-D99E083E1A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316231"/>
              </p:ext>
            </p:extLst>
          </p:nvPr>
        </p:nvGraphicFramePr>
        <p:xfrm>
          <a:off x="7905750" y="5795212"/>
          <a:ext cx="6934200" cy="6504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34200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ctr">
                        <a:defRPr sz="1600" b="0" i="0" u="none" strike="noStrike" kern="1200" spc="0" baseline="0">
                          <a:solidFill>
                            <a:srgbClr val="000000">
                              <a:lumMod val="65000"/>
                              <a:lumOff val="35000"/>
                            </a:srgbClr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defRPr>
                      </a:pPr>
                      <a:r>
                        <a:rPr lang="ru-RU" sz="180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Рейтинг тематик обращений граждан по содержанию городских территорий за 2023 год </a:t>
                      </a:r>
                      <a:r>
                        <a:rPr lang="ru-RU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en-US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</a:t>
                      </a:r>
                      <a:r>
                        <a:rPr lang="ru-RU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5 тем)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graphicFrame>
        <p:nvGraphicFramePr>
          <p:cNvPr id="14" name="Диаграмма 13">
            <a:extLst>
              <a:ext uri="{FF2B5EF4-FFF2-40B4-BE49-F238E27FC236}">
                <a16:creationId xmlns:a16="http://schemas.microsoft.com/office/drawing/2014/main" id="{2E44FDEC-7DE2-4386-B4EE-A7B50B7DA3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5567922"/>
              </p:ext>
            </p:extLst>
          </p:nvPr>
        </p:nvGraphicFramePr>
        <p:xfrm>
          <a:off x="1" y="1282193"/>
          <a:ext cx="15119350" cy="4760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290BA55-FF06-4B25-B93F-382854A41EF1}"/>
              </a:ext>
            </a:extLst>
          </p:cNvPr>
          <p:cNvSpPr/>
          <p:nvPr/>
        </p:nvSpPr>
        <p:spPr>
          <a:xfrm>
            <a:off x="374652" y="1215707"/>
            <a:ext cx="14415308" cy="4583200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  <a:softEdge rad="0"/>
          </a:effectLst>
        </p:spPr>
        <p:txBody>
          <a:bodyPr lIns="118163" tIns="118163" rIns="118163" bIns="118163" rtlCol="0" anchor="ctr"/>
          <a:lstStyle/>
          <a:p>
            <a:pPr marL="0" marR="0" lvl="0" indent="0" algn="ctr" defTabSz="106173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13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aphicFrame>
        <p:nvGraphicFramePr>
          <p:cNvPr id="17" name="Таблица 16">
            <a:extLst>
              <a:ext uri="{FF2B5EF4-FFF2-40B4-BE49-F238E27FC236}">
                <a16:creationId xmlns:a16="http://schemas.microsoft.com/office/drawing/2014/main" id="{7CAFDD48-43E9-404C-A01C-F4ACCA1A94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138890"/>
              </p:ext>
            </p:extLst>
          </p:nvPr>
        </p:nvGraphicFramePr>
        <p:xfrm>
          <a:off x="7905750" y="6543063"/>
          <a:ext cx="6934200" cy="4016950"/>
        </p:xfrm>
        <a:graphic>
          <a:graphicData uri="http://schemas.openxmlformats.org/drawingml/2006/table">
            <a:tbl>
              <a:tblPr/>
              <a:tblGrid>
                <a:gridCol w="5605491">
                  <a:extLst>
                    <a:ext uri="{9D8B030D-6E8A-4147-A177-3AD203B41FA5}">
                      <a16:colId xmlns:a16="http://schemas.microsoft.com/office/drawing/2014/main" val="632241641"/>
                    </a:ext>
                  </a:extLst>
                </a:gridCol>
                <a:gridCol w="1328709">
                  <a:extLst>
                    <a:ext uri="{9D8B030D-6E8A-4147-A177-3AD203B41FA5}">
                      <a16:colId xmlns:a16="http://schemas.microsoft.com/office/drawing/2014/main" val="1761159370"/>
                    </a:ext>
                  </a:extLst>
                </a:gridCol>
              </a:tblGrid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Наличие снега, наледи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480 173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5513936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Загрязнение/замусоренность территории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137 343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CE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9946267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Повреждение/уничтожение МАФ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51 704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7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084907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Поломка уличного освещения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43 680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2137327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Переполнение урны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30 941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8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686246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Повреждение асфальтобетонного покрытия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23 007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C1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8408064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Загрязнение/замусоренность контейнерной площадки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22 985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FC1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067849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Переполнение контейнера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21 702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151385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Прочие темы обращений граждан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 содержанию городских территорий</a:t>
                      </a:r>
                    </a:p>
                    <a:p>
                      <a:pPr lvl="0" algn="ctr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(57 тем)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  <a:cs typeface="Golos UI Medium" panose="020B0604020202020204" charset="-5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143 778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7685986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Всего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955 313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511577"/>
                  </a:ext>
                </a:extLst>
              </a:tr>
            </a:tbl>
          </a:graphicData>
        </a:graphic>
      </p:graphicFrame>
      <p:graphicFrame>
        <p:nvGraphicFramePr>
          <p:cNvPr id="19" name="Таблица 18">
            <a:extLst>
              <a:ext uri="{FF2B5EF4-FFF2-40B4-BE49-F238E27FC236}">
                <a16:creationId xmlns:a16="http://schemas.microsoft.com/office/drawing/2014/main" id="{F4C3CE70-02C2-454B-BCBC-1951BC601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504814"/>
              </p:ext>
            </p:extLst>
          </p:nvPr>
        </p:nvGraphicFramePr>
        <p:xfrm>
          <a:off x="374650" y="6543063"/>
          <a:ext cx="6934198" cy="4016950"/>
        </p:xfrm>
        <a:graphic>
          <a:graphicData uri="http://schemas.openxmlformats.org/drawingml/2006/table">
            <a:tbl>
              <a:tblPr/>
              <a:tblGrid>
                <a:gridCol w="5669843">
                  <a:extLst>
                    <a:ext uri="{9D8B030D-6E8A-4147-A177-3AD203B41FA5}">
                      <a16:colId xmlns:a16="http://schemas.microsoft.com/office/drawing/2014/main" val="4131325835"/>
                    </a:ext>
                  </a:extLst>
                </a:gridCol>
                <a:gridCol w="1264355">
                  <a:extLst>
                    <a:ext uri="{9D8B030D-6E8A-4147-A177-3AD203B41FA5}">
                      <a16:colId xmlns:a16="http://schemas.microsoft.com/office/drawing/2014/main" val="2450319378"/>
                    </a:ext>
                  </a:extLst>
                </a:gridCol>
              </a:tblGrid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Отсутствие освещения в местах общего пользования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535 029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51837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Температура в квартире ниже нормативной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503 893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79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5612194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Лифт требует ремонта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411 219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8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0111807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Загрязнение/замусоренность подъезда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284 130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8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2750678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Засор мусоропровода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269 080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E8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101763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Отсутствие ГВС в доме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239 040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C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5615954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Повреждение элементов входной двери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172 980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FC1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230452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Недогрев ГВС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163 666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670770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Прочие темы обращений граждан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 содержанию общедомового имущества </a:t>
                      </a:r>
                    </a:p>
                    <a:p>
                      <a:pPr algn="ctr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(54 темы)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1 308 466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573322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Всего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3 887 503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8935705"/>
                  </a:ext>
                </a:extLst>
              </a:tr>
            </a:tbl>
          </a:graphicData>
        </a:graphic>
      </p:graphicFrame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36D28EAF-2F3D-4613-BF5B-1C71C757F324}"/>
              </a:ext>
            </a:extLst>
          </p:cNvPr>
          <p:cNvSpPr/>
          <p:nvPr/>
        </p:nvSpPr>
        <p:spPr>
          <a:xfrm>
            <a:off x="3324220" y="2521266"/>
            <a:ext cx="1418176" cy="1033526"/>
          </a:xfrm>
          <a:prstGeom prst="roundRect">
            <a:avLst/>
          </a:prstGeom>
          <a:noFill/>
          <a:ln w="28575">
            <a:solidFill>
              <a:srgbClr val="F8CBAD">
                <a:alpha val="94000"/>
              </a:srgbClr>
            </a:solidFill>
            <a:prstDash val="sysDash"/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marL="0" marR="0" lvl="0" indent="0" algn="ctr" defTabSz="106173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13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063BF737-0677-4530-B425-7484C403EB65}"/>
              </a:ext>
            </a:extLst>
          </p:cNvPr>
          <p:cNvSpPr/>
          <p:nvPr/>
        </p:nvSpPr>
        <p:spPr>
          <a:xfrm>
            <a:off x="10393682" y="3179180"/>
            <a:ext cx="1179194" cy="1033526"/>
          </a:xfrm>
          <a:prstGeom prst="roundRect">
            <a:avLst/>
          </a:prstGeom>
          <a:noFill/>
          <a:ln w="28575">
            <a:solidFill>
              <a:srgbClr val="B0BACB"/>
            </a:solidFill>
            <a:prstDash val="sysDash"/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marL="0" marR="0" lvl="0" indent="0" algn="ctr" defTabSz="106173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13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9DF469F-1CD1-4843-B8EA-4BCF47917D2F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72875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D9209792-6049-43C9-9827-43CC0B89DEAA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95508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E79D2B59-6E59-4488-B024-159E98A82D33}"/>
              </a:ext>
            </a:extLst>
          </p:cNvPr>
          <p:cNvSpPr/>
          <p:nvPr/>
        </p:nvSpPr>
        <p:spPr>
          <a:xfrm>
            <a:off x="13711796" y="480138"/>
            <a:ext cx="1561860" cy="380561"/>
          </a:xfrm>
          <a:prstGeom prst="rect">
            <a:avLst/>
          </a:prstGeom>
          <a:noFill/>
          <a:ln w="19050">
            <a:noFill/>
            <a:prstDash val="dash"/>
          </a:ln>
          <a:effectLst/>
        </p:spPr>
        <p:txBody>
          <a:bodyPr wrap="square" lIns="39247" tIns="39247" rIns="39247" bIns="39247">
            <a:spAutoFit/>
          </a:bodyPr>
          <a:lstStyle/>
          <a:p>
            <a:pPr marL="0" marR="0" lvl="0" indent="0" algn="ctr" defTabSz="4984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958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70294174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6082BC73-73CD-490A-B86F-BE9A35A03DAA}"/>
              </a:ext>
            </a:extLst>
          </p:cNvPr>
          <p:cNvSpPr/>
          <p:nvPr/>
        </p:nvSpPr>
        <p:spPr>
          <a:xfrm>
            <a:off x="-1" y="1624262"/>
            <a:ext cx="15119351" cy="2056896"/>
          </a:xfrm>
          <a:prstGeom prst="rect">
            <a:avLst/>
          </a:prstGeom>
          <a:solidFill>
            <a:srgbClr val="DAE2EA"/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73862DD-62A6-4E23-9EA2-C01C4BFAB1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8095" y="4240628"/>
            <a:ext cx="10511255" cy="6278356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B575A87-8614-4939-AC36-968EB8D5952D}"/>
              </a:ext>
            </a:extLst>
          </p:cNvPr>
          <p:cNvSpPr/>
          <p:nvPr/>
        </p:nvSpPr>
        <p:spPr>
          <a:xfrm>
            <a:off x="1712463" y="4831863"/>
            <a:ext cx="3088136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7200" b="0" i="0" u="none" strike="noStrike" kern="1200" cap="none" spc="0" normalizeH="0" baseline="0" noProof="0" dirty="0">
                <a:ln>
                  <a:noFill/>
                </a:ln>
                <a:solidFill>
                  <a:srgbClr val="FF725E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34 500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161BDCA-8491-4069-A575-67F74206BA05}"/>
              </a:ext>
            </a:extLst>
          </p:cNvPr>
          <p:cNvSpPr/>
          <p:nvPr/>
        </p:nvSpPr>
        <p:spPr>
          <a:xfrm>
            <a:off x="545272" y="5802426"/>
            <a:ext cx="4291423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многоквартирных домов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C59FEBC6-8FE1-4CD7-AC86-EDAE97AB1950}"/>
              </a:ext>
            </a:extLst>
          </p:cNvPr>
          <p:cNvSpPr/>
          <p:nvPr/>
        </p:nvSpPr>
        <p:spPr>
          <a:xfrm>
            <a:off x="545272" y="4401002"/>
            <a:ext cx="4291423" cy="1491916"/>
          </a:xfrm>
          <a:prstGeom prst="roundRect">
            <a:avLst/>
          </a:prstGeom>
          <a:noFill/>
          <a:ln w="28575">
            <a:solidFill>
              <a:srgbClr val="B0BAC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74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929FC64-0180-4E65-AA64-FCB0EE072575}"/>
              </a:ext>
            </a:extLst>
          </p:cNvPr>
          <p:cNvSpPr/>
          <p:nvPr/>
        </p:nvSpPr>
        <p:spPr>
          <a:xfrm>
            <a:off x="376959" y="1978895"/>
            <a:ext cx="8730946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</a:t>
            </a:r>
          </a:p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по содержанию общего имущества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7540F8F8-D550-4154-955E-E6BFD1515377}"/>
              </a:ext>
            </a:extLst>
          </p:cNvPr>
          <p:cNvSpPr/>
          <p:nvPr/>
        </p:nvSpPr>
        <p:spPr>
          <a:xfrm>
            <a:off x="376959" y="2863619"/>
            <a:ext cx="12827413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МНОГОКВАРТИРНЫХ ДОМОВ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AC61CC79-97CE-4D56-904E-CFA99B35ACBB}"/>
              </a:ext>
            </a:extLst>
          </p:cNvPr>
          <p:cNvSpPr/>
          <p:nvPr/>
        </p:nvSpPr>
        <p:spPr>
          <a:xfrm>
            <a:off x="545272" y="7370527"/>
            <a:ext cx="4291423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7200" b="0" i="0" u="none" strike="noStrike" kern="1200" cap="none" spc="0" normalizeH="0" baseline="0" noProof="0" dirty="0">
                <a:ln>
                  <a:noFill/>
                </a:ln>
                <a:solidFill>
                  <a:srgbClr val="FF725E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3 887 503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ABC17E28-883B-4603-B1D2-3913246A2DF2}"/>
              </a:ext>
            </a:extLst>
          </p:cNvPr>
          <p:cNvSpPr/>
          <p:nvPr/>
        </p:nvSpPr>
        <p:spPr>
          <a:xfrm>
            <a:off x="376959" y="8319742"/>
            <a:ext cx="5037381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количество обращений граждан</a:t>
            </a:r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D9E0B8A7-8594-433F-986B-21C595331F24}"/>
              </a:ext>
            </a:extLst>
          </p:cNvPr>
          <p:cNvSpPr/>
          <p:nvPr/>
        </p:nvSpPr>
        <p:spPr>
          <a:xfrm>
            <a:off x="545272" y="6939666"/>
            <a:ext cx="4291423" cy="1491916"/>
          </a:xfrm>
          <a:prstGeom prst="roundRect">
            <a:avLst/>
          </a:prstGeom>
          <a:noFill/>
          <a:ln w="28575">
            <a:solidFill>
              <a:srgbClr val="B0BAC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74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C7F9601-F04B-49F2-9910-F4CC6DD63987}"/>
              </a:ext>
            </a:extLst>
          </p:cNvPr>
          <p:cNvSpPr/>
          <p:nvPr/>
        </p:nvSpPr>
        <p:spPr>
          <a:xfrm>
            <a:off x="584832" y="5047357"/>
            <a:ext cx="3088136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Более</a:t>
            </a:r>
            <a:endParaRPr kumimoji="0" lang="ru-RU" sz="7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36803709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2A853EC7-7EEC-4A0F-9B6A-E4D553C85A4B}"/>
              </a:ext>
            </a:extLst>
          </p:cNvPr>
          <p:cNvSpPr/>
          <p:nvPr/>
        </p:nvSpPr>
        <p:spPr>
          <a:xfrm>
            <a:off x="502892" y="5666834"/>
            <a:ext cx="8948146" cy="4707628"/>
          </a:xfrm>
          <a:prstGeom prst="rect">
            <a:avLst/>
          </a:prstGeom>
          <a:solidFill>
            <a:srgbClr val="E6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74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</a:t>
            </a:r>
          </a:p>
        </p:txBody>
      </p:sp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288E6616-03BB-2972-2202-C834523C1CDC}"/>
              </a:ext>
            </a:extLst>
          </p:cNvPr>
          <p:cNvGraphicFramePr/>
          <p:nvPr/>
        </p:nvGraphicFramePr>
        <p:xfrm>
          <a:off x="544034" y="4951298"/>
          <a:ext cx="9099604" cy="6083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0" name="Диаграмма 59">
            <a:extLst>
              <a:ext uri="{FF2B5EF4-FFF2-40B4-BE49-F238E27FC236}">
                <a16:creationId xmlns:a16="http://schemas.microsoft.com/office/drawing/2014/main" id="{EAD5464B-3C62-4FC7-A69C-BE0020240B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72817902"/>
              </p:ext>
            </p:extLst>
          </p:nvPr>
        </p:nvGraphicFramePr>
        <p:xfrm>
          <a:off x="426336" y="967359"/>
          <a:ext cx="14148979" cy="49614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4554897F-8F2A-4583-A594-B837AFA60C03}"/>
              </a:ext>
            </a:extLst>
          </p:cNvPr>
          <p:cNvSpPr/>
          <p:nvPr/>
        </p:nvSpPr>
        <p:spPr>
          <a:xfrm>
            <a:off x="4049628" y="286660"/>
            <a:ext cx="10143630" cy="865309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 по теме «Отсутствие освещения в местах общего пользования» за 202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4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год </a:t>
            </a: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(портал «Наш город», ЕДЦ)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42AC87-CE98-4AE9-BAF7-DBF4969B0DFF}"/>
              </a:ext>
            </a:extLst>
          </p:cNvPr>
          <p:cNvSpPr txBox="1"/>
          <p:nvPr/>
        </p:nvSpPr>
        <p:spPr>
          <a:xfrm>
            <a:off x="685085" y="5759831"/>
            <a:ext cx="3668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-5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ПРИЧИНЫ</a:t>
            </a:r>
            <a:r>
              <a:rPr kumimoji="0" lang="ru-RU" sz="2400" b="0" i="0" u="none" strike="noStrike" kern="1200" cap="none" spc="-70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 </a:t>
            </a:r>
            <a:r>
              <a:rPr kumimoji="0" lang="ru-RU" sz="2400" b="0" i="0" u="none" strike="noStrike" kern="1200" cap="none" spc="-5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ОБРАЩЕНИЙ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rgbClr val="14151A"/>
              </a:solidFill>
              <a:effectLst/>
              <a:uLnTx/>
              <a:uFillTx/>
              <a:latin typeface="Golos UI Medium" panose="020B0604020202020204" charset="-52"/>
              <a:ea typeface="+mn-ea"/>
              <a:cs typeface="Golos UI Medium" panose="020B0604020202020204" charset="-52"/>
            </a:endParaRPr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506E8C8A-8FA6-4CDA-A241-5DBAE7376E0C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95508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62CB865E-63AF-4C34-90CB-D313837D78A3}"/>
              </a:ext>
            </a:extLst>
          </p:cNvPr>
          <p:cNvGrpSpPr/>
          <p:nvPr/>
        </p:nvGrpSpPr>
        <p:grpSpPr>
          <a:xfrm>
            <a:off x="544035" y="1471994"/>
            <a:ext cx="14105763" cy="720000"/>
            <a:chOff x="544035" y="1471994"/>
            <a:chExt cx="14105763" cy="720000"/>
          </a:xfrm>
        </p:grpSpPr>
        <p:sp>
          <p:nvSpPr>
            <p:cNvPr id="63" name="Прямоугольник: скругленные углы 62">
              <a:extLst>
                <a:ext uri="{FF2B5EF4-FFF2-40B4-BE49-F238E27FC236}">
                  <a16:creationId xmlns:a16="http://schemas.microsoft.com/office/drawing/2014/main" id="{1C0B6690-7F02-42BE-8D28-6407C2F168B6}"/>
                </a:ext>
              </a:extLst>
            </p:cNvPr>
            <p:cNvSpPr/>
            <p:nvPr/>
          </p:nvSpPr>
          <p:spPr>
            <a:xfrm>
              <a:off x="544035" y="1471994"/>
              <a:ext cx="9615966" cy="720000"/>
            </a:xfrm>
            <a:prstGeom prst="roundRect">
              <a:avLst/>
            </a:prstGeom>
            <a:noFill/>
            <a:ln w="34925">
              <a:solidFill>
                <a:srgbClr val="A8B1BD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526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2074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object 44">
              <a:extLst>
                <a:ext uri="{FF2B5EF4-FFF2-40B4-BE49-F238E27FC236}">
                  <a16:creationId xmlns:a16="http://schemas.microsoft.com/office/drawing/2014/main" id="{32851FC1-1B29-49E1-BD0B-AFAA681695CE}"/>
                </a:ext>
              </a:extLst>
            </p:cNvPr>
            <p:cNvSpPr txBox="1"/>
            <p:nvPr/>
          </p:nvSpPr>
          <p:spPr>
            <a:xfrm>
              <a:off x="776985" y="1569465"/>
              <a:ext cx="9383016" cy="441599"/>
            </a:xfrm>
            <a:prstGeom prst="rect">
              <a:avLst/>
            </a:prstGeom>
          </p:spPr>
          <p:txBody>
            <a:bodyPr vert="horz" wrap="square" lIns="0" tIns="10608" rIns="0" bIns="0" rtlCol="0">
              <a:spAutoFit/>
            </a:bodyPr>
            <a:lstStyle/>
            <a:p>
              <a:pPr marL="0" marR="0" lvl="0" indent="0" algn="l" defTabSz="1425550" rtl="0" eaLnBrk="1" fontAlgn="b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800" b="0" i="0" u="none" strike="noStrike" kern="1200" cap="none" spc="-4" normalizeH="0" baseline="0" noProof="0" dirty="0">
                  <a:ln>
                    <a:noFill/>
                  </a:ln>
                  <a:solidFill>
                    <a:srgbClr val="CC0029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+mn-ea"/>
                  <a:cs typeface="Golos UI Medium" panose="020B0604020202020204" pitchFamily="34" charset="-52"/>
                </a:rPr>
                <a:t>«</a:t>
              </a:r>
              <a:r>
                <a:rPr kumimoji="0" lang="en-US" sz="2800" b="0" i="0" u="none" strike="noStrike" kern="1200" cap="none" spc="-4" normalizeH="0" baseline="0" noProof="0" dirty="0">
                  <a:ln>
                    <a:noFill/>
                  </a:ln>
                  <a:solidFill>
                    <a:srgbClr val="CC0029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+mn-ea"/>
                  <a:cs typeface="Golos UI Medium" panose="020B0604020202020204" pitchFamily="34" charset="-52"/>
                </a:rPr>
                <a:t>test</a:t>
              </a:r>
              <a:r>
                <a:rPr kumimoji="0" lang="ru-RU" sz="2800" b="0" i="0" u="none" strike="noStrike" kern="1200" cap="none" spc="-4" normalizeH="0" baseline="0" noProof="0" dirty="0">
                  <a:ln>
                    <a:noFill/>
                  </a:ln>
                  <a:solidFill>
                    <a:srgbClr val="CC0029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+mn-ea"/>
                  <a:cs typeface="Golos UI Medium" panose="020B0604020202020204" pitchFamily="34" charset="-52"/>
                </a:rPr>
                <a:t>»</a:t>
              </a:r>
              <a:endParaRPr kumimoji="0" lang="ru-RU" sz="2800" b="0" i="0" u="none" strike="noStrike" kern="1200" cap="none" spc="-4" normalizeH="0" baseline="0" noProof="0" dirty="0">
                <a:ln>
                  <a:noFill/>
                </a:ln>
                <a:solidFill>
                  <a:srgbClr val="CC0029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endParaRPr>
            </a:p>
          </p:txBody>
        </p:sp>
        <p:sp>
          <p:nvSpPr>
            <p:cNvPr id="59" name="object 10">
              <a:extLst>
                <a:ext uri="{FF2B5EF4-FFF2-40B4-BE49-F238E27FC236}">
                  <a16:creationId xmlns:a16="http://schemas.microsoft.com/office/drawing/2014/main" id="{4BB4E637-9562-45E5-9EBE-0A05F27395D2}"/>
                </a:ext>
              </a:extLst>
            </p:cNvPr>
            <p:cNvSpPr txBox="1"/>
            <p:nvPr/>
          </p:nvSpPr>
          <p:spPr>
            <a:xfrm>
              <a:off x="10635417" y="1692291"/>
              <a:ext cx="4014381" cy="266773"/>
            </a:xfrm>
            <a:prstGeom prst="rect">
              <a:avLst/>
            </a:prstGeom>
          </p:spPr>
          <p:txBody>
            <a:bodyPr vert="horz" wrap="square" lIns="0" tIns="20353" rIns="0" bIns="0" rtlCol="0">
              <a:spAutoFit/>
            </a:bodyPr>
            <a:lstStyle/>
            <a:p>
              <a:pPr marL="19384" marR="0" lvl="0" indent="0" algn="r" defTabSz="526740" rtl="0" eaLnBrk="1" fontAlgn="auto" latinLnBrk="0" hangingPunct="1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600" b="0" i="0" u="none" strike="noStrike" kern="1200" cap="none" spc="-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 Medium" panose="020B0604020202020204" charset="-52"/>
                  <a:ea typeface="+mn-ea"/>
                  <a:cs typeface="Golos UI Medium" panose="020B0604020202020204" charset="-52"/>
                </a:rPr>
                <a:t>Регламентный срок устранения -</a:t>
              </a:r>
              <a:r>
                <a:rPr kumimoji="0" lang="ru-RU" sz="1600" b="0" i="0" u="none" strike="noStrike" kern="1200" cap="none" spc="-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" panose="020B0604020202020204" charset="-52"/>
                  <a:ea typeface="+mn-ea"/>
                  <a:cs typeface="Golos UI" panose="020B0604020202020204" charset="-52"/>
                </a:rPr>
                <a:t> </a:t>
              </a:r>
              <a:r>
                <a:rPr kumimoji="0" lang="ru-RU" sz="1600" b="0" i="0" u="none" strike="noStrike" kern="1200" cap="none" spc="-3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" panose="020B0604020202020204" charset="-52"/>
                  <a:ea typeface="+mn-ea"/>
                  <a:cs typeface="Golos UI" panose="020B0604020202020204" charset="-52"/>
                </a:rPr>
                <a:t>24 часа</a:t>
              </a:r>
              <a:endParaRPr kumimoji="0" lang="ru-RU" sz="1600" b="0" i="0" u="none" strike="noStrike" kern="1200" cap="none" spc="-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endParaRPr>
            </a:p>
          </p:txBody>
        </p:sp>
      </p:grpSp>
      <p:graphicFrame>
        <p:nvGraphicFramePr>
          <p:cNvPr id="61" name="Таблица 60">
            <a:extLst>
              <a:ext uri="{FF2B5EF4-FFF2-40B4-BE49-F238E27FC236}">
                <a16:creationId xmlns:a16="http://schemas.microsoft.com/office/drawing/2014/main" id="{23D1A21D-86C1-4CFA-A80A-3E650BC7D12E}"/>
              </a:ext>
            </a:extLst>
          </p:cNvPr>
          <p:cNvGraphicFramePr>
            <a:graphicFrameLocks noGrp="1"/>
          </p:cNvGraphicFramePr>
          <p:nvPr/>
        </p:nvGraphicFramePr>
        <p:xfrm>
          <a:off x="9633231" y="6334473"/>
          <a:ext cx="4983227" cy="4070677"/>
        </p:xfrm>
        <a:graphic>
          <a:graphicData uri="http://schemas.openxmlformats.org/drawingml/2006/table">
            <a:tbl>
              <a:tblPr/>
              <a:tblGrid>
                <a:gridCol w="1057508">
                  <a:extLst>
                    <a:ext uri="{9D8B030D-6E8A-4147-A177-3AD203B41FA5}">
                      <a16:colId xmlns:a16="http://schemas.microsoft.com/office/drawing/2014/main" val="2083297450"/>
                    </a:ext>
                  </a:extLst>
                </a:gridCol>
                <a:gridCol w="1811933">
                  <a:extLst>
                    <a:ext uri="{9D8B030D-6E8A-4147-A177-3AD203B41FA5}">
                      <a16:colId xmlns:a16="http://schemas.microsoft.com/office/drawing/2014/main" val="1438096666"/>
                    </a:ext>
                  </a:extLst>
                </a:gridCol>
                <a:gridCol w="2113786">
                  <a:extLst>
                    <a:ext uri="{9D8B030D-6E8A-4147-A177-3AD203B41FA5}">
                      <a16:colId xmlns:a16="http://schemas.microsoft.com/office/drawing/2014/main" val="844274544"/>
                    </a:ext>
                  </a:extLst>
                </a:gridCol>
              </a:tblGrid>
              <a:tr h="626258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 от общего количества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Количество обращений </a:t>
                      </a:r>
                      <a:b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в пересчете </a:t>
                      </a:r>
                      <a:b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на 1 тысячу жителей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872814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18,6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69,060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852704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13,2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58,607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98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79899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14,4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50,893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C5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940062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12,5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46,516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7082129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12,0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44,773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621806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8,0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41,603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909666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ЦАО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5,5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38,373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EE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959850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9,5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33,690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E3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81340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5,6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16,837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DCF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02000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ЗелАО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0,6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11,356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BC9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58777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ТиНАО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0,1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0,990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159704"/>
                  </a:ext>
                </a:extLst>
              </a:tr>
            </a:tbl>
          </a:graphicData>
        </a:graphic>
      </p:graphicFrame>
      <p:sp>
        <p:nvSpPr>
          <p:cNvPr id="66" name="object 10">
            <a:extLst>
              <a:ext uri="{FF2B5EF4-FFF2-40B4-BE49-F238E27FC236}">
                <a16:creationId xmlns:a16="http://schemas.microsoft.com/office/drawing/2014/main" id="{8E9A3DB7-119F-4924-B9D5-0A3B089EA10D}"/>
              </a:ext>
            </a:extLst>
          </p:cNvPr>
          <p:cNvSpPr txBox="1"/>
          <p:nvPr/>
        </p:nvSpPr>
        <p:spPr>
          <a:xfrm>
            <a:off x="9633231" y="5687569"/>
            <a:ext cx="5016567" cy="574550"/>
          </a:xfrm>
          <a:prstGeom prst="rect">
            <a:avLst/>
          </a:prstGeom>
        </p:spPr>
        <p:txBody>
          <a:bodyPr vert="horz" wrap="square" lIns="0" tIns="20353" rIns="0" bIns="0" rtlCol="0">
            <a:spAutoFit/>
          </a:bodyPr>
          <a:lstStyle/>
          <a:p>
            <a:pPr marL="19384" marR="0" lvl="0" indent="0" algn="ctr" defTabSz="526740" rtl="0" eaLnBrk="1" fontAlgn="auto" latinLnBrk="0" hangingPunct="1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Рейтинг АО по количеству обращений</a:t>
            </a:r>
            <a:b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</a:br>
            <a: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 пересчете на 1 тысячу жителей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5D6570"/>
              </a:solidFill>
              <a:effectLst/>
              <a:uLnTx/>
              <a:uFillTx/>
              <a:latin typeface="Golos UI Medium" panose="020B0604020202020204" charset="-52"/>
              <a:ea typeface="+mn-ea"/>
              <a:cs typeface="Golos UI Medium" panose="020B0604020202020204" charset="-52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76AA81A-D240-4852-AA51-2632E984F8D1}"/>
              </a:ext>
            </a:extLst>
          </p:cNvPr>
          <p:cNvSpPr/>
          <p:nvPr/>
        </p:nvSpPr>
        <p:spPr>
          <a:xfrm>
            <a:off x="544034" y="6381751"/>
            <a:ext cx="725965" cy="3992712"/>
          </a:xfrm>
          <a:prstGeom prst="rect">
            <a:avLst/>
          </a:prstGeom>
          <a:solidFill>
            <a:srgbClr val="E6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74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3EC067-D885-4C33-A2B9-4EF8A2338A57}"/>
              </a:ext>
            </a:extLst>
          </p:cNvPr>
          <p:cNvSpPr txBox="1"/>
          <p:nvPr/>
        </p:nvSpPr>
        <p:spPr>
          <a:xfrm>
            <a:off x="5985035" y="7492826"/>
            <a:ext cx="2029974" cy="1138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ВСЕГО </a:t>
            </a:r>
          </a:p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all</a:t>
            </a:r>
            <a:b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</a:b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обращений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34A63BE0-3835-48D8-9873-07F1C81C3F7D}"/>
              </a:ext>
            </a:extLst>
          </p:cNvPr>
          <p:cNvSpPr/>
          <p:nvPr/>
        </p:nvSpPr>
        <p:spPr>
          <a:xfrm>
            <a:off x="13711796" y="480138"/>
            <a:ext cx="1561860" cy="380561"/>
          </a:xfrm>
          <a:prstGeom prst="rect">
            <a:avLst/>
          </a:prstGeom>
          <a:noFill/>
          <a:ln w="19050">
            <a:noFill/>
            <a:prstDash val="dash"/>
          </a:ln>
          <a:effectLst/>
        </p:spPr>
        <p:txBody>
          <a:bodyPr wrap="square" lIns="39247" tIns="39247" rIns="39247" bIns="39247">
            <a:spAutoFit/>
          </a:bodyPr>
          <a:lstStyle/>
          <a:p>
            <a:pPr marL="0" marR="0" lvl="0" indent="0" algn="ctr" defTabSz="4984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958" dirty="0">
                <a:solidFill>
                  <a:srgbClr val="535353"/>
                </a:solidFill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p</a:t>
            </a:r>
            <a:r>
              <a:rPr kumimoji="0" lang="en-US" sz="1958" b="0" i="0" u="none" strike="noStrike" kern="1200" cap="none" spc="0" normalizeH="0" baseline="0" noProof="0" dirty="0" err="1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age_id</a:t>
            </a:r>
            <a:endParaRPr kumimoji="0" lang="ru-RU" sz="1958" b="0" i="0" u="none" strike="noStrike" kern="1200" cap="none" spc="0" normalizeH="0" baseline="0" noProof="0" dirty="0">
              <a:ln>
                <a:noFill/>
              </a:ln>
              <a:solidFill>
                <a:srgbClr val="535353"/>
              </a:solidFill>
              <a:effectLst/>
              <a:uLnTx/>
              <a:uFillTx/>
              <a:latin typeface="Golos UI Medium" panose="020B0604020202020204" pitchFamily="34" charset="-52"/>
              <a:ea typeface="Golos UI VF Medium" panose="020B0504020202020204" pitchFamily="34" charset="0"/>
              <a:cs typeface="Golos UI Medium" panose="020B0604020202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94578364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807A513D-0841-44A1-8B83-5514522E7E41}"/>
              </a:ext>
            </a:extLst>
          </p:cNvPr>
          <p:cNvSpPr/>
          <p:nvPr/>
        </p:nvSpPr>
        <p:spPr>
          <a:xfrm>
            <a:off x="-1" y="1624262"/>
            <a:ext cx="15119351" cy="2056896"/>
          </a:xfrm>
          <a:prstGeom prst="rect">
            <a:avLst/>
          </a:prstGeom>
          <a:solidFill>
            <a:srgbClr val="DAE2EA"/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2D8D412A-1A87-47D3-854E-BB0767D7AEBA}"/>
              </a:ext>
            </a:extLst>
          </p:cNvPr>
          <p:cNvGrpSpPr/>
          <p:nvPr/>
        </p:nvGrpSpPr>
        <p:grpSpPr>
          <a:xfrm>
            <a:off x="516411" y="3893780"/>
            <a:ext cx="8471179" cy="1182981"/>
            <a:chOff x="521208" y="4189761"/>
            <a:chExt cx="8471179" cy="1182981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681CB5FD-999C-4C0A-87FE-1B1A9E8688FB}"/>
                </a:ext>
              </a:extLst>
            </p:cNvPr>
            <p:cNvSpPr/>
            <p:nvPr/>
          </p:nvSpPr>
          <p:spPr>
            <a:xfrm>
              <a:off x="1844683" y="4474319"/>
              <a:ext cx="3088136" cy="613866"/>
            </a:xfrm>
            <a:prstGeom prst="rect">
              <a:avLst/>
            </a:prstGeom>
            <a:noFill/>
            <a:ln w="12700">
              <a:miter lim="400000"/>
            </a:ln>
            <a:effectLst>
              <a:outerShdw blurRad="241300" dir="5400000" rotWithShape="0">
                <a:srgbClr val="000000">
                  <a:alpha val="7856"/>
                </a:srgbClr>
              </a:outerShdw>
            </a:effectLst>
          </p:spPr>
          <p:txBody>
            <a:bodyPr lIns="131585" tIns="131585" rIns="131585" bIns="131585" rtlCol="0" anchor="ctr"/>
            <a:lstStyle/>
            <a:p>
              <a:pPr marL="0" marR="0" lvl="0" indent="0" algn="l" defTabSz="118238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7200" b="0" i="0" u="none" strike="noStrike" kern="1200" cap="none" spc="0" normalizeH="0" baseline="0" noProof="0" dirty="0">
                  <a:ln>
                    <a:noFill/>
                  </a:ln>
                  <a:solidFill>
                    <a:srgbClr val="FF725E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32 300</a:t>
              </a:r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5509C38-B213-4D6F-9BD4-6DAA8F1479A0}"/>
                </a:ext>
              </a:extLst>
            </p:cNvPr>
            <p:cNvSpPr/>
            <p:nvPr/>
          </p:nvSpPr>
          <p:spPr>
            <a:xfrm>
              <a:off x="521208" y="4666827"/>
              <a:ext cx="3088136" cy="613866"/>
            </a:xfrm>
            <a:prstGeom prst="rect">
              <a:avLst/>
            </a:prstGeom>
            <a:noFill/>
            <a:ln w="12700">
              <a:miter lim="400000"/>
            </a:ln>
            <a:effectLst>
              <a:outerShdw blurRad="241300" dir="5400000" rotWithShape="0">
                <a:srgbClr val="000000">
                  <a:alpha val="7856"/>
                </a:srgbClr>
              </a:outerShdw>
            </a:effectLst>
          </p:spPr>
          <p:txBody>
            <a:bodyPr lIns="131585" tIns="131585" rIns="131585" bIns="131585" rtlCol="0" anchor="ctr"/>
            <a:lstStyle/>
            <a:p>
              <a:pPr marL="0" marR="0" lvl="0" indent="0" algn="l" defTabSz="118238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Более</a:t>
              </a:r>
              <a:endParaRPr kumimoji="0" lang="ru-RU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endParaRPr>
            </a:p>
          </p:txBody>
        </p:sp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1F6674C8-2EEF-4E43-92A2-017C712A4E3B}"/>
                </a:ext>
              </a:extLst>
            </p:cNvPr>
            <p:cNvSpPr/>
            <p:nvPr/>
          </p:nvSpPr>
          <p:spPr>
            <a:xfrm>
              <a:off x="4700964" y="4494183"/>
              <a:ext cx="4291423" cy="613866"/>
            </a:xfrm>
            <a:prstGeom prst="rect">
              <a:avLst/>
            </a:prstGeom>
            <a:noFill/>
            <a:ln w="12700">
              <a:miter lim="400000"/>
            </a:ln>
            <a:effectLst>
              <a:outerShdw blurRad="241300" dir="5400000" rotWithShape="0">
                <a:srgbClr val="000000">
                  <a:alpha val="7856"/>
                </a:srgbClr>
              </a:outerShdw>
            </a:effectLst>
          </p:spPr>
          <p:txBody>
            <a:bodyPr lIns="131585" tIns="131585" rIns="131585" bIns="131585" rtlCol="0" anchor="ctr"/>
            <a:lstStyle/>
            <a:p>
              <a:pPr marL="0" marR="0" lvl="0" indent="0" algn="l" defTabSz="118238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объектов</a:t>
              </a:r>
              <a:b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</a:br>
              <a: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городского хозяйства</a:t>
              </a:r>
            </a:p>
          </p:txBody>
        </p:sp>
        <p:sp>
          <p:nvSpPr>
            <p:cNvPr id="12" name="Прямоугольник: скругленные углы 11">
              <a:extLst>
                <a:ext uri="{FF2B5EF4-FFF2-40B4-BE49-F238E27FC236}">
                  <a16:creationId xmlns:a16="http://schemas.microsoft.com/office/drawing/2014/main" id="{F37B35F3-A39F-42E5-B138-6CFFF11C8549}"/>
                </a:ext>
              </a:extLst>
            </p:cNvPr>
            <p:cNvSpPr/>
            <p:nvPr/>
          </p:nvSpPr>
          <p:spPr>
            <a:xfrm>
              <a:off x="545272" y="4189761"/>
              <a:ext cx="7171767" cy="1182981"/>
            </a:xfrm>
            <a:prstGeom prst="roundRect">
              <a:avLst>
                <a:gd name="adj" fmla="val 11955"/>
              </a:avLst>
            </a:prstGeom>
            <a:noFill/>
            <a:ln w="28575">
              <a:solidFill>
                <a:srgbClr val="B0BACB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526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2074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363726F5-6F94-4C42-AA07-F2AAA4E1B035}"/>
              </a:ext>
            </a:extLst>
          </p:cNvPr>
          <p:cNvGrpSpPr/>
          <p:nvPr/>
        </p:nvGrpSpPr>
        <p:grpSpPr>
          <a:xfrm>
            <a:off x="571643" y="5267652"/>
            <a:ext cx="14170748" cy="5330311"/>
            <a:chOff x="516411" y="4661394"/>
            <a:chExt cx="14326234" cy="5936570"/>
          </a:xfrm>
        </p:grpSpPr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042B37C2-F6C1-45FE-BF6E-B0F536871F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713663" y="4661394"/>
              <a:ext cx="9128982" cy="5936570"/>
            </a:xfrm>
            <a:prstGeom prst="rect">
              <a:avLst/>
            </a:prstGeom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273862DD-62A6-4E23-9EA2-C01C4BFAB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16411" y="4787445"/>
              <a:ext cx="5651444" cy="5675041"/>
            </a:xfrm>
            <a:prstGeom prst="rect">
              <a:avLst/>
            </a:prstGeom>
          </p:spPr>
        </p:pic>
      </p:grp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2D0A09A-5D8E-47A3-BC1D-656AEF9E42C3}"/>
              </a:ext>
            </a:extLst>
          </p:cNvPr>
          <p:cNvSpPr/>
          <p:nvPr/>
        </p:nvSpPr>
        <p:spPr>
          <a:xfrm>
            <a:off x="376958" y="1890710"/>
            <a:ext cx="8815167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 по содержанию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F8BE922-BCA1-4B83-A744-8BA11E48AA90}"/>
              </a:ext>
            </a:extLst>
          </p:cNvPr>
          <p:cNvSpPr/>
          <p:nvPr/>
        </p:nvSpPr>
        <p:spPr>
          <a:xfrm>
            <a:off x="376959" y="2588084"/>
            <a:ext cx="12827413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ГОРОДСКИХ ТЕРРИТОРИЙ</a:t>
            </a:r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94D37A1E-ED1F-4A0B-8FE8-46B64EC10FE6}"/>
              </a:ext>
            </a:extLst>
          </p:cNvPr>
          <p:cNvGrpSpPr/>
          <p:nvPr/>
        </p:nvGrpSpPr>
        <p:grpSpPr>
          <a:xfrm>
            <a:off x="7975992" y="3893780"/>
            <a:ext cx="6413778" cy="1182981"/>
            <a:chOff x="545273" y="4189761"/>
            <a:chExt cx="6413778" cy="1182981"/>
          </a:xfrm>
        </p:grpSpPr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75680D4E-188C-42B6-9D8C-B5F78D8ECCD8}"/>
                </a:ext>
              </a:extLst>
            </p:cNvPr>
            <p:cNvSpPr/>
            <p:nvPr/>
          </p:nvSpPr>
          <p:spPr>
            <a:xfrm>
              <a:off x="641396" y="4474319"/>
              <a:ext cx="4291423" cy="613866"/>
            </a:xfrm>
            <a:prstGeom prst="rect">
              <a:avLst/>
            </a:prstGeom>
            <a:noFill/>
            <a:ln w="12700">
              <a:miter lim="400000"/>
            </a:ln>
            <a:effectLst>
              <a:outerShdw blurRad="241300" dir="5400000" rotWithShape="0">
                <a:srgbClr val="000000">
                  <a:alpha val="7856"/>
                </a:srgbClr>
              </a:outerShdw>
            </a:effectLst>
          </p:spPr>
          <p:txBody>
            <a:bodyPr lIns="131585" tIns="131585" rIns="131585" bIns="131585" rtlCol="0" anchor="ctr"/>
            <a:lstStyle/>
            <a:p>
              <a:pPr marL="0" marR="0" lvl="0" indent="0" algn="l" defTabSz="118238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7200" b="0" i="0" u="none" strike="noStrike" kern="1200" cap="none" spc="0" normalizeH="0" baseline="0" noProof="0" dirty="0">
                  <a:ln>
                    <a:noFill/>
                  </a:ln>
                  <a:solidFill>
                    <a:srgbClr val="FF725E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955 313</a:t>
              </a:r>
            </a:p>
          </p:txBody>
        </p:sp>
        <p:sp>
          <p:nvSpPr>
            <p:cNvPr id="26" name="Прямоугольник 25">
              <a:extLst>
                <a:ext uri="{FF2B5EF4-FFF2-40B4-BE49-F238E27FC236}">
                  <a16:creationId xmlns:a16="http://schemas.microsoft.com/office/drawing/2014/main" id="{0CF15B18-5396-45AE-B60F-0850D7A6A186}"/>
                </a:ext>
              </a:extLst>
            </p:cNvPr>
            <p:cNvSpPr/>
            <p:nvPr/>
          </p:nvSpPr>
          <p:spPr>
            <a:xfrm>
              <a:off x="4039228" y="4494183"/>
              <a:ext cx="2919822" cy="613866"/>
            </a:xfrm>
            <a:prstGeom prst="rect">
              <a:avLst/>
            </a:prstGeom>
            <a:noFill/>
            <a:ln w="12700">
              <a:miter lim="400000"/>
            </a:ln>
            <a:effectLst>
              <a:outerShdw blurRad="241300" dir="5400000" rotWithShape="0">
                <a:srgbClr val="000000">
                  <a:alpha val="7856"/>
                </a:srgbClr>
              </a:outerShdw>
            </a:effectLst>
          </p:spPr>
          <p:txBody>
            <a:bodyPr lIns="131585" tIns="131585" rIns="131585" bIns="131585" rtlCol="0" anchor="ctr"/>
            <a:lstStyle/>
            <a:p>
              <a:pPr marL="0" marR="0" lvl="0" indent="0" algn="l" defTabSz="118238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количество</a:t>
              </a:r>
              <a:b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</a:br>
              <a: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обращений граждан</a:t>
              </a:r>
            </a:p>
          </p:txBody>
        </p:sp>
        <p:sp>
          <p:nvSpPr>
            <p:cNvPr id="27" name="Прямоугольник: скругленные углы 26">
              <a:extLst>
                <a:ext uri="{FF2B5EF4-FFF2-40B4-BE49-F238E27FC236}">
                  <a16:creationId xmlns:a16="http://schemas.microsoft.com/office/drawing/2014/main" id="{BF5AEC1F-4E5D-4BCA-BB53-DB20B7E386FC}"/>
                </a:ext>
              </a:extLst>
            </p:cNvPr>
            <p:cNvSpPr/>
            <p:nvPr/>
          </p:nvSpPr>
          <p:spPr>
            <a:xfrm>
              <a:off x="545273" y="4189761"/>
              <a:ext cx="6413778" cy="1182981"/>
            </a:xfrm>
            <a:prstGeom prst="roundRect">
              <a:avLst>
                <a:gd name="adj" fmla="val 11955"/>
              </a:avLst>
            </a:prstGeom>
            <a:noFill/>
            <a:ln w="28575">
              <a:solidFill>
                <a:srgbClr val="B0BACB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526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2074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4914337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2A853EC7-7EEC-4A0F-9B6A-E4D553C85A4B}"/>
              </a:ext>
            </a:extLst>
          </p:cNvPr>
          <p:cNvSpPr/>
          <p:nvPr/>
        </p:nvSpPr>
        <p:spPr>
          <a:xfrm>
            <a:off x="502892" y="5666834"/>
            <a:ext cx="8948146" cy="4707628"/>
          </a:xfrm>
          <a:prstGeom prst="rect">
            <a:avLst/>
          </a:prstGeom>
          <a:solidFill>
            <a:srgbClr val="E6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74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</a:t>
            </a:r>
          </a:p>
        </p:txBody>
      </p:sp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288E6616-03BB-2972-2202-C834523C1C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4131028"/>
              </p:ext>
            </p:extLst>
          </p:nvPr>
        </p:nvGraphicFramePr>
        <p:xfrm>
          <a:off x="544034" y="4951298"/>
          <a:ext cx="9099604" cy="6083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0" name="Диаграмма 59">
            <a:extLst>
              <a:ext uri="{FF2B5EF4-FFF2-40B4-BE49-F238E27FC236}">
                <a16:creationId xmlns:a16="http://schemas.microsoft.com/office/drawing/2014/main" id="{EAD5464B-3C62-4FC7-A69C-BE0020240BCD}"/>
              </a:ext>
            </a:extLst>
          </p:cNvPr>
          <p:cNvGraphicFramePr/>
          <p:nvPr/>
        </p:nvGraphicFramePr>
        <p:xfrm>
          <a:off x="426336" y="1501717"/>
          <a:ext cx="14148979" cy="42822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4554897F-8F2A-4583-A594-B837AFA60C03}"/>
              </a:ext>
            </a:extLst>
          </p:cNvPr>
          <p:cNvSpPr/>
          <p:nvPr/>
        </p:nvSpPr>
        <p:spPr>
          <a:xfrm>
            <a:off x="4049628" y="286660"/>
            <a:ext cx="10143630" cy="865309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 по теме «Наличие снега, наледи» за 2023 год </a:t>
            </a: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(портал «Наш город», ЕДЦ)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42AC87-CE98-4AE9-BAF7-DBF4969B0DFF}"/>
              </a:ext>
            </a:extLst>
          </p:cNvPr>
          <p:cNvSpPr txBox="1"/>
          <p:nvPr/>
        </p:nvSpPr>
        <p:spPr>
          <a:xfrm>
            <a:off x="685085" y="5759831"/>
            <a:ext cx="3668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-5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ПРИЧИНЫ</a:t>
            </a:r>
            <a:r>
              <a:rPr kumimoji="0" lang="ru-RU" sz="2400" b="0" i="0" u="none" strike="noStrike" kern="1200" cap="none" spc="-70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 </a:t>
            </a:r>
            <a:r>
              <a:rPr kumimoji="0" lang="ru-RU" sz="2400" b="0" i="0" u="none" strike="noStrike" kern="1200" cap="none" spc="-5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ОБРАЩЕНИЙ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rgbClr val="14151A"/>
              </a:solidFill>
              <a:effectLst/>
              <a:uLnTx/>
              <a:uFillTx/>
              <a:latin typeface="Golos UI Medium" panose="020B0604020202020204" charset="-52"/>
              <a:ea typeface="+mn-ea"/>
              <a:cs typeface="Golos UI Medium" panose="020B0604020202020204" charset="-52"/>
            </a:endParaRPr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506E8C8A-8FA6-4CDA-A241-5DBAE7376E0C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95508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62CB865E-63AF-4C34-90CB-D313837D78A3}"/>
              </a:ext>
            </a:extLst>
          </p:cNvPr>
          <p:cNvGrpSpPr/>
          <p:nvPr/>
        </p:nvGrpSpPr>
        <p:grpSpPr>
          <a:xfrm>
            <a:off x="545532" y="1457930"/>
            <a:ext cx="14104266" cy="720000"/>
            <a:chOff x="545532" y="1457930"/>
            <a:chExt cx="14104266" cy="720000"/>
          </a:xfrm>
        </p:grpSpPr>
        <p:sp>
          <p:nvSpPr>
            <p:cNvPr id="63" name="Прямоугольник: скругленные углы 62">
              <a:extLst>
                <a:ext uri="{FF2B5EF4-FFF2-40B4-BE49-F238E27FC236}">
                  <a16:creationId xmlns:a16="http://schemas.microsoft.com/office/drawing/2014/main" id="{1C0B6690-7F02-42BE-8D28-6407C2F168B6}"/>
                </a:ext>
              </a:extLst>
            </p:cNvPr>
            <p:cNvSpPr/>
            <p:nvPr/>
          </p:nvSpPr>
          <p:spPr>
            <a:xfrm>
              <a:off x="545532" y="1457930"/>
              <a:ext cx="4541533" cy="720000"/>
            </a:xfrm>
            <a:prstGeom prst="roundRect">
              <a:avLst/>
            </a:prstGeom>
            <a:noFill/>
            <a:ln w="34925">
              <a:solidFill>
                <a:srgbClr val="A8B1BD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526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2074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object 44">
              <a:extLst>
                <a:ext uri="{FF2B5EF4-FFF2-40B4-BE49-F238E27FC236}">
                  <a16:creationId xmlns:a16="http://schemas.microsoft.com/office/drawing/2014/main" id="{32851FC1-1B29-49E1-BD0B-AFAA681695CE}"/>
                </a:ext>
              </a:extLst>
            </p:cNvPr>
            <p:cNvSpPr txBox="1"/>
            <p:nvPr/>
          </p:nvSpPr>
          <p:spPr>
            <a:xfrm>
              <a:off x="685085" y="1566736"/>
              <a:ext cx="9383016" cy="441599"/>
            </a:xfrm>
            <a:prstGeom prst="rect">
              <a:avLst/>
            </a:prstGeom>
          </p:spPr>
          <p:txBody>
            <a:bodyPr vert="horz" wrap="square" lIns="0" tIns="10608" rIns="0" bIns="0" rtlCol="0">
              <a:spAutoFit/>
            </a:bodyPr>
            <a:lstStyle/>
            <a:p>
              <a:pPr marL="0" marR="0" lvl="0" indent="0" algn="l" defTabSz="1425550" rtl="0" eaLnBrk="1" fontAlgn="b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800" b="0" i="0" u="none" strike="noStrike" kern="1200" cap="none" spc="-4" normalizeH="0" baseline="0" noProof="0" dirty="0">
                  <a:ln>
                    <a:noFill/>
                  </a:ln>
                  <a:solidFill>
                    <a:srgbClr val="CC0029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+mn-ea"/>
                  <a:cs typeface="Golos UI Medium" panose="020B0604020202020204" pitchFamily="34" charset="-52"/>
                </a:rPr>
                <a:t>«Наличие снега, наледи»</a:t>
              </a:r>
              <a:endParaRPr kumimoji="0" lang="ru-RU" sz="2800" b="0" i="0" u="none" strike="noStrike" kern="1200" cap="none" spc="-4" normalizeH="0" baseline="0" noProof="0" dirty="0">
                <a:ln>
                  <a:noFill/>
                </a:ln>
                <a:solidFill>
                  <a:srgbClr val="CC0029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endParaRPr>
            </a:p>
          </p:txBody>
        </p:sp>
        <p:sp>
          <p:nvSpPr>
            <p:cNvPr id="59" name="object 10">
              <a:extLst>
                <a:ext uri="{FF2B5EF4-FFF2-40B4-BE49-F238E27FC236}">
                  <a16:creationId xmlns:a16="http://schemas.microsoft.com/office/drawing/2014/main" id="{4BB4E637-9562-45E5-9EBE-0A05F27395D2}"/>
                </a:ext>
              </a:extLst>
            </p:cNvPr>
            <p:cNvSpPr txBox="1"/>
            <p:nvPr/>
          </p:nvSpPr>
          <p:spPr>
            <a:xfrm>
              <a:off x="10635417" y="1692291"/>
              <a:ext cx="4014381" cy="266773"/>
            </a:xfrm>
            <a:prstGeom prst="rect">
              <a:avLst/>
            </a:prstGeom>
          </p:spPr>
          <p:txBody>
            <a:bodyPr vert="horz" wrap="square" lIns="0" tIns="20353" rIns="0" bIns="0" rtlCol="0">
              <a:spAutoFit/>
            </a:bodyPr>
            <a:lstStyle/>
            <a:p>
              <a:pPr marL="19384" marR="0" lvl="0" indent="0" algn="r" defTabSz="526740" rtl="0" eaLnBrk="1" fontAlgn="auto" latinLnBrk="0" hangingPunct="1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600" b="0" i="0" u="none" strike="noStrike" kern="1200" cap="none" spc="-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 Medium" panose="020B0604020202020204" charset="-52"/>
                  <a:ea typeface="+mn-ea"/>
                  <a:cs typeface="Golos UI Medium" panose="020B0604020202020204" charset="-52"/>
                </a:rPr>
                <a:t>Регламентный срок устранения - </a:t>
              </a:r>
              <a:r>
                <a:rPr kumimoji="0" lang="ru-RU" sz="1600" b="0" i="0" u="none" strike="noStrike" kern="1200" cap="none" spc="-3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" panose="020B0604020202020204" charset="-52"/>
                  <a:ea typeface="+mn-ea"/>
                  <a:cs typeface="Golos UI" panose="020B0604020202020204" charset="-52"/>
                </a:rPr>
                <a:t>0</a:t>
              </a:r>
              <a:r>
                <a:rPr kumimoji="0" sz="1600" b="0" i="0" u="none" strike="noStrike" kern="1200" cap="none" spc="-3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" panose="020B0604020202020204" charset="-52"/>
                  <a:ea typeface="+mn-ea"/>
                  <a:cs typeface="Golos UI" panose="020B0604020202020204" charset="-52"/>
                </a:rPr>
                <a:t> </a:t>
              </a:r>
              <a:r>
                <a:rPr kumimoji="0" lang="ru-RU" sz="1600" b="0" i="0" u="none" strike="noStrike" kern="1200" cap="none" spc="-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" panose="020B0604020202020204" charset="-52"/>
                  <a:ea typeface="+mn-ea"/>
                  <a:cs typeface="Golos UI" panose="020B0604020202020204" charset="-52"/>
                </a:rPr>
                <a:t>часов</a:t>
              </a:r>
              <a:endParaRPr kumimoji="0" sz="16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endParaRPr>
            </a:p>
          </p:txBody>
        </p:sp>
      </p:grpSp>
      <p:graphicFrame>
        <p:nvGraphicFramePr>
          <p:cNvPr id="61" name="Таблица 60">
            <a:extLst>
              <a:ext uri="{FF2B5EF4-FFF2-40B4-BE49-F238E27FC236}">
                <a16:creationId xmlns:a16="http://schemas.microsoft.com/office/drawing/2014/main" id="{23D1A21D-86C1-4CFA-A80A-3E650BC7D12E}"/>
              </a:ext>
            </a:extLst>
          </p:cNvPr>
          <p:cNvGraphicFramePr>
            <a:graphicFrameLocks noGrp="1"/>
          </p:cNvGraphicFramePr>
          <p:nvPr/>
        </p:nvGraphicFramePr>
        <p:xfrm>
          <a:off x="9633231" y="6334473"/>
          <a:ext cx="4983227" cy="4070677"/>
        </p:xfrm>
        <a:graphic>
          <a:graphicData uri="http://schemas.openxmlformats.org/drawingml/2006/table">
            <a:tbl>
              <a:tblPr/>
              <a:tblGrid>
                <a:gridCol w="1057508">
                  <a:extLst>
                    <a:ext uri="{9D8B030D-6E8A-4147-A177-3AD203B41FA5}">
                      <a16:colId xmlns:a16="http://schemas.microsoft.com/office/drawing/2014/main" val="2083297450"/>
                    </a:ext>
                  </a:extLst>
                </a:gridCol>
                <a:gridCol w="1811933">
                  <a:extLst>
                    <a:ext uri="{9D8B030D-6E8A-4147-A177-3AD203B41FA5}">
                      <a16:colId xmlns:a16="http://schemas.microsoft.com/office/drawing/2014/main" val="1438096666"/>
                    </a:ext>
                  </a:extLst>
                </a:gridCol>
                <a:gridCol w="2113786">
                  <a:extLst>
                    <a:ext uri="{9D8B030D-6E8A-4147-A177-3AD203B41FA5}">
                      <a16:colId xmlns:a16="http://schemas.microsoft.com/office/drawing/2014/main" val="844274544"/>
                    </a:ext>
                  </a:extLst>
                </a:gridCol>
              </a:tblGrid>
              <a:tr h="626258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 от общего количества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Количество обращений </a:t>
                      </a:r>
                      <a:b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в пересчете </a:t>
                      </a:r>
                      <a:b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на 1 тысячу жителей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872814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15,4%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51,636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852704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12,9%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51,264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98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79899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14,6%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46,529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C5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940062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11,8%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39,370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7082129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11,5%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38,353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621806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ЦАО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6,1%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38,055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909666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11,8%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37,685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EE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959850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10,0%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26,917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E3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81340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5,1%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23,709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DCF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02000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ТиНАО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0,6%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3,684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58777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ЗелАО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0,2%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3,665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159704"/>
                  </a:ext>
                </a:extLst>
              </a:tr>
            </a:tbl>
          </a:graphicData>
        </a:graphic>
      </p:graphicFrame>
      <p:sp>
        <p:nvSpPr>
          <p:cNvPr id="66" name="object 10">
            <a:extLst>
              <a:ext uri="{FF2B5EF4-FFF2-40B4-BE49-F238E27FC236}">
                <a16:creationId xmlns:a16="http://schemas.microsoft.com/office/drawing/2014/main" id="{8E9A3DB7-119F-4924-B9D5-0A3B089EA10D}"/>
              </a:ext>
            </a:extLst>
          </p:cNvPr>
          <p:cNvSpPr txBox="1"/>
          <p:nvPr/>
        </p:nvSpPr>
        <p:spPr>
          <a:xfrm>
            <a:off x="9633231" y="5687569"/>
            <a:ext cx="5016567" cy="574550"/>
          </a:xfrm>
          <a:prstGeom prst="rect">
            <a:avLst/>
          </a:prstGeom>
        </p:spPr>
        <p:txBody>
          <a:bodyPr vert="horz" wrap="square" lIns="0" tIns="20353" rIns="0" bIns="0" rtlCol="0">
            <a:spAutoFit/>
          </a:bodyPr>
          <a:lstStyle/>
          <a:p>
            <a:pPr marL="19384" marR="0" lvl="0" indent="0" algn="ctr" defTabSz="526740" rtl="0" eaLnBrk="1" fontAlgn="auto" latinLnBrk="0" hangingPunct="1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Рейтинг АО по количеству обращений</a:t>
            </a:r>
            <a:b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</a:br>
            <a: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 пересчете на 1 тысячу жителей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5D6570"/>
              </a:solidFill>
              <a:effectLst/>
              <a:uLnTx/>
              <a:uFillTx/>
              <a:latin typeface="Golos UI Medium" panose="020B0604020202020204" charset="-52"/>
              <a:ea typeface="+mn-ea"/>
              <a:cs typeface="Golos UI Medium" panose="020B0604020202020204" charset="-52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76AA81A-D240-4852-AA51-2632E984F8D1}"/>
              </a:ext>
            </a:extLst>
          </p:cNvPr>
          <p:cNvSpPr/>
          <p:nvPr/>
        </p:nvSpPr>
        <p:spPr>
          <a:xfrm>
            <a:off x="544034" y="6381751"/>
            <a:ext cx="739022" cy="3992712"/>
          </a:xfrm>
          <a:prstGeom prst="rect">
            <a:avLst/>
          </a:prstGeom>
          <a:solidFill>
            <a:srgbClr val="E6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74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Стрелка: пятиугольник 4">
            <a:extLst>
              <a:ext uri="{FF2B5EF4-FFF2-40B4-BE49-F238E27FC236}">
                <a16:creationId xmlns:a16="http://schemas.microsoft.com/office/drawing/2014/main" id="{3526E094-976C-40ED-9AF1-190B82374863}"/>
              </a:ext>
            </a:extLst>
          </p:cNvPr>
          <p:cNvSpPr/>
          <p:nvPr/>
        </p:nvSpPr>
        <p:spPr>
          <a:xfrm>
            <a:off x="508000" y="6680760"/>
            <a:ext cx="662466" cy="383664"/>
          </a:xfrm>
          <a:prstGeom prst="homePlate">
            <a:avLst/>
          </a:prstGeom>
          <a:solidFill>
            <a:srgbClr val="61879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41%</a:t>
            </a:r>
          </a:p>
        </p:txBody>
      </p:sp>
      <p:sp>
        <p:nvSpPr>
          <p:cNvPr id="24" name="Стрелка: пятиугольник 23">
            <a:extLst>
              <a:ext uri="{FF2B5EF4-FFF2-40B4-BE49-F238E27FC236}">
                <a16:creationId xmlns:a16="http://schemas.microsoft.com/office/drawing/2014/main" id="{450EF9E3-C22B-4E34-9F8E-16E8E9AA4BAF}"/>
              </a:ext>
            </a:extLst>
          </p:cNvPr>
          <p:cNvSpPr/>
          <p:nvPr/>
        </p:nvSpPr>
        <p:spPr>
          <a:xfrm>
            <a:off x="508000" y="7368893"/>
            <a:ext cx="662466" cy="383664"/>
          </a:xfrm>
          <a:prstGeom prst="homePlate">
            <a:avLst/>
          </a:prstGeom>
          <a:solidFill>
            <a:srgbClr val="C89E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26%</a:t>
            </a:r>
          </a:p>
        </p:txBody>
      </p:sp>
      <p:sp>
        <p:nvSpPr>
          <p:cNvPr id="26" name="Стрелка: пятиугольник 25">
            <a:extLst>
              <a:ext uri="{FF2B5EF4-FFF2-40B4-BE49-F238E27FC236}">
                <a16:creationId xmlns:a16="http://schemas.microsoft.com/office/drawing/2014/main" id="{C2E9E3CD-C456-423B-BCE4-3B5883A42246}"/>
              </a:ext>
            </a:extLst>
          </p:cNvPr>
          <p:cNvSpPr/>
          <p:nvPr/>
        </p:nvSpPr>
        <p:spPr>
          <a:xfrm>
            <a:off x="508000" y="8777220"/>
            <a:ext cx="662466" cy="383664"/>
          </a:xfrm>
          <a:prstGeom prst="homePlate">
            <a:avLst/>
          </a:prstGeom>
          <a:solidFill>
            <a:srgbClr val="A9B1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20%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3EC067-D885-4C33-A2B9-4EF8A2338A57}"/>
              </a:ext>
            </a:extLst>
          </p:cNvPr>
          <p:cNvSpPr txBox="1"/>
          <p:nvPr/>
        </p:nvSpPr>
        <p:spPr>
          <a:xfrm>
            <a:off x="5985035" y="7492826"/>
            <a:ext cx="2029974" cy="1138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ВСЕГО </a:t>
            </a:r>
          </a:p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480 173</a:t>
            </a:r>
            <a:b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</a:b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обращения</a:t>
            </a:r>
          </a:p>
        </p:txBody>
      </p:sp>
      <p:sp>
        <p:nvSpPr>
          <p:cNvPr id="21" name="Стрелка: пятиугольник 20">
            <a:extLst>
              <a:ext uri="{FF2B5EF4-FFF2-40B4-BE49-F238E27FC236}">
                <a16:creationId xmlns:a16="http://schemas.microsoft.com/office/drawing/2014/main" id="{4C12DB40-9EBC-46D7-9F06-790AE9C32430}"/>
              </a:ext>
            </a:extLst>
          </p:cNvPr>
          <p:cNvSpPr/>
          <p:nvPr/>
        </p:nvSpPr>
        <p:spPr>
          <a:xfrm>
            <a:off x="507478" y="7977797"/>
            <a:ext cx="662466" cy="383664"/>
          </a:xfrm>
          <a:prstGeom prst="homePlate">
            <a:avLst/>
          </a:prstGeom>
          <a:solidFill>
            <a:srgbClr val="8C9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13%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34A63BE0-3835-48D8-9873-07F1C81C3F7D}"/>
              </a:ext>
            </a:extLst>
          </p:cNvPr>
          <p:cNvSpPr/>
          <p:nvPr/>
        </p:nvSpPr>
        <p:spPr>
          <a:xfrm>
            <a:off x="13711796" y="480138"/>
            <a:ext cx="1561860" cy="380561"/>
          </a:xfrm>
          <a:prstGeom prst="rect">
            <a:avLst/>
          </a:prstGeom>
          <a:noFill/>
          <a:ln w="19050">
            <a:noFill/>
            <a:prstDash val="dash"/>
          </a:ln>
          <a:effectLst/>
        </p:spPr>
        <p:txBody>
          <a:bodyPr wrap="square" lIns="39247" tIns="39247" rIns="39247" bIns="39247">
            <a:spAutoFit/>
          </a:bodyPr>
          <a:lstStyle/>
          <a:p>
            <a:pPr marL="0" marR="0" lvl="0" indent="0" algn="ctr" defTabSz="4984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958" dirty="0">
                <a:solidFill>
                  <a:srgbClr val="535353"/>
                </a:solidFill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68</a:t>
            </a:r>
            <a:endParaRPr kumimoji="0" lang="ru-RU" sz="1958" b="0" i="0" u="none" strike="noStrike" kern="1200" cap="none" spc="0" normalizeH="0" baseline="0" noProof="0" dirty="0">
              <a:ln>
                <a:noFill/>
              </a:ln>
              <a:solidFill>
                <a:srgbClr val="535353"/>
              </a:solidFill>
              <a:effectLst/>
              <a:uLnTx/>
              <a:uFillTx/>
              <a:latin typeface="Golos UI Medium" panose="020B0604020202020204" pitchFamily="34" charset="-52"/>
              <a:ea typeface="Golos UI VF Medium" panose="020B0504020202020204" pitchFamily="34" charset="0"/>
              <a:cs typeface="Golos UI Medium" panose="020B0604020202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155971247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Макет титульного листа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2700">
          <a:miter lim="400000"/>
        </a:ln>
        <a:effectLst>
          <a:outerShdw blurRad="241300" dir="5400000" rotWithShape="0">
            <a:srgbClr val="000000">
              <a:alpha val="7856"/>
            </a:srgbClr>
          </a:outerShdw>
        </a:effectLst>
      </a:spPr>
      <a:bodyPr lIns="118163" tIns="118163" rIns="118163" bIns="118163" anchor="ctr"/>
      <a:lstStyle>
        <a:defPPr defTabSz="1061731">
          <a:defRPr sz="4135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69A3E849-0AF9-8F48-8841-075D7BBD7BBB}" vid="{2F5E9AAA-1A31-EB43-A59E-BFD5388FD05B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Макет листов отчета">
  <a:themeElements>
    <a:clrScheme name="Другая 114515415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D4EAF3"/>
      </a:accent1>
      <a:accent2>
        <a:srgbClr val="9AD3D9"/>
      </a:accent2>
      <a:accent3>
        <a:srgbClr val="A3CEED"/>
      </a:accent3>
      <a:accent4>
        <a:srgbClr val="75B5E4"/>
      </a:accent4>
      <a:accent5>
        <a:srgbClr val="C9D1D1"/>
      </a:accent5>
      <a:accent6>
        <a:srgbClr val="AFBABB"/>
      </a:accent6>
      <a:hlink>
        <a:srgbClr val="6B9F25"/>
      </a:hlink>
      <a:folHlink>
        <a:srgbClr val="9F6715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7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Тема1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2700">
          <a:miter lim="400000"/>
        </a:ln>
        <a:effectLst>
          <a:outerShdw blurRad="241300" dir="5400000" rotWithShape="0">
            <a:srgbClr val="000000">
              <a:alpha val="7856"/>
            </a:srgbClr>
          </a:outerShdw>
        </a:effectLst>
      </a:spPr>
      <a:bodyPr lIns="118163" tIns="118163" rIns="118163" bIns="118163" anchor="ctr"/>
      <a:lstStyle>
        <a:defPPr defTabSz="1061731">
          <a:defRPr sz="4135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69A3E849-0AF9-8F48-8841-075D7BBD7BBB}" vid="{2F5E9AAA-1A31-EB43-A59E-BFD5388FD05B}"/>
    </a:ext>
  </a:extLst>
</a:theme>
</file>

<file path=ppt/theme/theme8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A7A7A7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rmAutofit/>
      </a:bodyPr>
      <a:lstStyle>
        <a:defPPr marL="0" marR="0" indent="0" algn="l" defTabSz="18286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-200" normalizeH="0" baseline="0">
            <a:ln>
              <a:noFill/>
            </a:ln>
            <a:solidFill>
              <a:srgbClr val="53585F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9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Тема 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Тема 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Тема 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37729B8-9A2C-49BE-8AD4-3A6DBB92943C}">
  <we:reference id="wa104381063" version="1.0.0.1" store="ru-RU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119550</TotalTime>
  <Words>902</Words>
  <Application>Microsoft Office PowerPoint</Application>
  <PresentationFormat>Произвольный</PresentationFormat>
  <Paragraphs>324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7</vt:i4>
      </vt:variant>
      <vt:variant>
        <vt:lpstr>Заголовки слайдов</vt:lpstr>
      </vt:variant>
      <vt:variant>
        <vt:i4>7</vt:i4>
      </vt:variant>
    </vt:vector>
  </HeadingPairs>
  <TitlesOfParts>
    <vt:vector size="26" baseType="lpstr">
      <vt:lpstr>Calibri</vt:lpstr>
      <vt:lpstr>Golos UI Medium</vt:lpstr>
      <vt:lpstr>Helvetica</vt:lpstr>
      <vt:lpstr>Golos UI</vt:lpstr>
      <vt:lpstr>Helvetica Light</vt:lpstr>
      <vt:lpstr>Golos UI VF Medium</vt:lpstr>
      <vt:lpstr>Arial</vt:lpstr>
      <vt:lpstr>Wingdings</vt:lpstr>
      <vt:lpstr>Golos UI Medium</vt:lpstr>
      <vt:lpstr>Trebuchet MS</vt:lpstr>
      <vt:lpstr>Trebuchet MS Обычный</vt:lpstr>
      <vt:lpstr>Calibri Light</vt:lpstr>
      <vt:lpstr>Макет титульного листа</vt:lpstr>
      <vt:lpstr>Специальное оформление</vt:lpstr>
      <vt:lpstr>2_Макет листов отчета</vt:lpstr>
      <vt:lpstr>1_Специальное оформление</vt:lpstr>
      <vt:lpstr>5_Office Theme</vt:lpstr>
      <vt:lpstr>7_Office Theme</vt:lpstr>
      <vt:lpstr>Тема1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Першин Александр Сергеевич</dc:creator>
  <cp:lastModifiedBy>Галиченко Артём Александрович</cp:lastModifiedBy>
  <cp:revision>6681</cp:revision>
  <cp:lastPrinted>2024-03-01T16:17:46Z</cp:lastPrinted>
  <dcterms:modified xsi:type="dcterms:W3CDTF">2025-03-13T10:33:57Z</dcterms:modified>
</cp:coreProperties>
</file>